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6"/>
  </p:notesMasterIdLst>
  <p:sldIdLst>
    <p:sldId id="310" r:id="rId2"/>
    <p:sldId id="390" r:id="rId3"/>
    <p:sldId id="401" r:id="rId4"/>
    <p:sldId id="402" r:id="rId5"/>
    <p:sldId id="394" r:id="rId6"/>
    <p:sldId id="403" r:id="rId7"/>
    <p:sldId id="317" r:id="rId8"/>
    <p:sldId id="409" r:id="rId9"/>
    <p:sldId id="408" r:id="rId10"/>
    <p:sldId id="410" r:id="rId11"/>
    <p:sldId id="378" r:id="rId12"/>
    <p:sldId id="395" r:id="rId13"/>
    <p:sldId id="387" r:id="rId14"/>
    <p:sldId id="400" r:id="rId15"/>
    <p:sldId id="397" r:id="rId16"/>
    <p:sldId id="263" r:id="rId17"/>
    <p:sldId id="262" r:id="rId18"/>
    <p:sldId id="264" r:id="rId19"/>
    <p:sldId id="265" r:id="rId20"/>
    <p:sldId id="266" r:id="rId21"/>
    <p:sldId id="257" r:id="rId22"/>
    <p:sldId id="258" r:id="rId23"/>
    <p:sldId id="259" r:id="rId24"/>
    <p:sldId id="267" r:id="rId25"/>
    <p:sldId id="260" r:id="rId26"/>
    <p:sldId id="261" r:id="rId27"/>
    <p:sldId id="268" r:id="rId28"/>
    <p:sldId id="269" r:id="rId29"/>
    <p:sldId id="398" r:id="rId30"/>
    <p:sldId id="311" r:id="rId31"/>
    <p:sldId id="313" r:id="rId32"/>
    <p:sldId id="314" r:id="rId33"/>
    <p:sldId id="315" r:id="rId34"/>
    <p:sldId id="312" r:id="rId35"/>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9pPr>
  </p:defaultTextStyle>
  <p:extLst>
    <p:ext uri="{EFAFB233-063F-42B5-8137-9DF3F51BA10A}">
      <p15:sldGuideLst xmlns:p15="http://schemas.microsoft.com/office/powerpoint/2012/main">
        <p15:guide id="2" pos="7632" userDrawn="1">
          <p15:clr>
            <a:srgbClr val="A4A3A4"/>
          </p15:clr>
        </p15:guide>
        <p15:guide id="3" orient="horz" pos="216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aola Vera-Licona" initials="PV" lastIdx="1" clrIdx="0">
    <p:extLst/>
  </p:cmAuthor>
  <p:cmAuthor id="2" name="Paola Vera-Licona" initials="PV [2]" lastIdx="1" clrIdx="1">
    <p:extLst/>
  </p:cmAuthor>
  <p:cmAuthor id="3" name="Paola Vera-Licona" initials="PV [3]" lastIdx="1" clrIdx="2">
    <p:extLst/>
  </p:cmAuthor>
  <p:cmAuthor id="4" name="Paola Vera-Licona" initials="PV [4]" lastIdx="1" clrIdx="3">
    <p:extLst/>
  </p:cmAuthor>
  <p:cmAuthor id="5" name="Paola Vera-Licona" initials="PV [5]" lastIdx="1" clrIdx="4">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06BCE"/>
    <a:srgbClr val="F5F5F5"/>
    <a:srgbClr val="FF99FF"/>
    <a:srgbClr val="BFBFBF"/>
    <a:srgbClr val="FF9900"/>
    <a:srgbClr val="51A8F9"/>
    <a:srgbClr val="942093"/>
    <a:srgbClr val="FFFFFF"/>
    <a:srgbClr val="FFCA2A"/>
    <a:srgbClr val="9BC2E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0DEEF"/>
          </a:solidFill>
        </a:fill>
      </a:tcStyle>
    </a:wholeTbl>
    <a:band2H>
      <a:tcTxStyle/>
      <a:tcStyle>
        <a:tcBdr/>
        <a:fill>
          <a:solidFill>
            <a:srgbClr val="E9EFF7"/>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0E0E0"/>
          </a:solidFill>
        </a:fill>
      </a:tcStyle>
    </a:wholeTbl>
    <a:band2H>
      <a:tcTxStyle/>
      <a:tcStyle>
        <a:tcBdr/>
        <a:fill>
          <a:solidFill>
            <a:srgbClr val="F0F0F0"/>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4E2CE"/>
          </a:solidFill>
        </a:fill>
      </a:tcStyle>
    </a:wholeTbl>
    <a:band2H>
      <a:tcTxStyle/>
      <a:tcStyle>
        <a:tcBdr/>
        <a:fill>
          <a:solidFill>
            <a:srgbClr val="EBF1E8"/>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299" autoAdjust="0"/>
    <p:restoredTop sz="94159" autoAdjust="0"/>
  </p:normalViewPr>
  <p:slideViewPr>
    <p:cSldViewPr snapToGrid="0">
      <p:cViewPr>
        <p:scale>
          <a:sx n="97" d="100"/>
          <a:sy n="97" d="100"/>
        </p:scale>
        <p:origin x="1920" y="536"/>
      </p:cViewPr>
      <p:guideLst>
        <p:guide pos="7632"/>
        <p:guide orient="horz" pos="2160"/>
      </p:guideLst>
    </p:cSldViewPr>
  </p:slideViewPr>
  <p:outlineViewPr>
    <p:cViewPr>
      <p:scale>
        <a:sx n="33" d="100"/>
        <a:sy n="33" d="100"/>
      </p:scale>
      <p:origin x="0" y="-3132"/>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56" d="100"/>
          <a:sy n="56" d="100"/>
        </p:scale>
        <p:origin x="2856" y="7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commentAuthors" Target="commentAuthors.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9" name="Shape 109"/>
          <p:cNvSpPr>
            <a:spLocks noGrp="1" noRot="1" noChangeAspect="1"/>
          </p:cNvSpPr>
          <p:nvPr>
            <p:ph type="sldImg"/>
          </p:nvPr>
        </p:nvSpPr>
        <p:spPr>
          <a:xfrm>
            <a:off x="1143000" y="685800"/>
            <a:ext cx="4572000" cy="3429000"/>
          </a:xfrm>
          <a:prstGeom prst="rect">
            <a:avLst/>
          </a:prstGeom>
        </p:spPr>
        <p:txBody>
          <a:bodyPr/>
          <a:lstStyle/>
          <a:p>
            <a:endParaRPr/>
          </a:p>
        </p:txBody>
      </p:sp>
      <p:sp>
        <p:nvSpPr>
          <p:cNvPr id="110" name="Shape 110"/>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defRPr sz="1200">
        <a:latin typeface="+mj-lt"/>
        <a:ea typeface="+mj-ea"/>
        <a:cs typeface="+mj-cs"/>
        <a:sym typeface="Calibri"/>
      </a:defRPr>
    </a:lvl1pPr>
    <a:lvl2pPr indent="228600" latinLnBrk="0">
      <a:defRPr sz="1200">
        <a:latin typeface="+mj-lt"/>
        <a:ea typeface="+mj-ea"/>
        <a:cs typeface="+mj-cs"/>
        <a:sym typeface="Calibri"/>
      </a:defRPr>
    </a:lvl2pPr>
    <a:lvl3pPr indent="457200" latinLnBrk="0">
      <a:defRPr sz="1200">
        <a:latin typeface="+mj-lt"/>
        <a:ea typeface="+mj-ea"/>
        <a:cs typeface="+mj-cs"/>
        <a:sym typeface="Calibri"/>
      </a:defRPr>
    </a:lvl3pPr>
    <a:lvl4pPr indent="685800" latinLnBrk="0">
      <a:defRPr sz="1200">
        <a:latin typeface="+mj-lt"/>
        <a:ea typeface="+mj-ea"/>
        <a:cs typeface="+mj-cs"/>
        <a:sym typeface="Calibri"/>
      </a:defRPr>
    </a:lvl4pPr>
    <a:lvl5pPr indent="914400" latinLnBrk="0">
      <a:defRPr sz="1200">
        <a:latin typeface="+mj-lt"/>
        <a:ea typeface="+mj-ea"/>
        <a:cs typeface="+mj-cs"/>
        <a:sym typeface="Calibri"/>
      </a:defRPr>
    </a:lvl5pPr>
    <a:lvl6pPr indent="1143000" latinLnBrk="0">
      <a:defRPr sz="1200">
        <a:latin typeface="+mj-lt"/>
        <a:ea typeface="+mj-ea"/>
        <a:cs typeface="+mj-cs"/>
        <a:sym typeface="Calibri"/>
      </a:defRPr>
    </a:lvl6pPr>
    <a:lvl7pPr indent="1371600" latinLnBrk="0">
      <a:defRPr sz="1200">
        <a:latin typeface="+mj-lt"/>
        <a:ea typeface="+mj-ea"/>
        <a:cs typeface="+mj-cs"/>
        <a:sym typeface="Calibri"/>
      </a:defRPr>
    </a:lvl7pPr>
    <a:lvl8pPr indent="1600200" latinLnBrk="0">
      <a:defRPr sz="1200">
        <a:latin typeface="+mj-lt"/>
        <a:ea typeface="+mj-ea"/>
        <a:cs typeface="+mj-cs"/>
        <a:sym typeface="Calibri"/>
      </a:defRPr>
    </a:lvl8pPr>
    <a:lvl9pPr indent="1828800" latinLnBrk="0">
      <a:defRPr sz="1200">
        <a:latin typeface="+mj-lt"/>
        <a:ea typeface="+mj-ea"/>
        <a:cs typeface="+mj-cs"/>
        <a:sym typeface="Calibri"/>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862481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a:t>The network has 116 nodes and 259 edges. </a:t>
            </a:r>
            <a:r>
              <a:rPr lang="en-US" baseline="0" dirty="0"/>
              <a:t>Several genes related to EMT, CL tumorigenesis, and breast cancer such as TP53, STAT3, </a:t>
            </a:r>
            <a:r>
              <a:rPr lang="en-US" dirty="0">
                <a:effectLst/>
              </a:rPr>
              <a:t>VIM, </a:t>
            </a:r>
            <a:r>
              <a:rPr lang="en-US" baseline="0" dirty="0"/>
              <a:t>and snail are included in the network. After running structure based control, we identified two different FVS sets, each with 3 nodes. These nodes have previously been identified in vitro as potential therapeutic targets because altering heir expression can increase apoptosis, reduce proliferation, or reverse EMT in tumors. </a:t>
            </a:r>
          </a:p>
          <a:p>
            <a:pPr marL="0" marR="0" lvl="0" indent="0" defTabSz="914400" eaLnBrk="1" fontAlgn="auto" latinLnBrk="0" hangingPunct="1">
              <a:lnSpc>
                <a:spcPct val="100000"/>
              </a:lnSpc>
              <a:spcBef>
                <a:spcPts val="0"/>
              </a:spcBef>
              <a:spcAft>
                <a:spcPts val="0"/>
              </a:spcAft>
              <a:buClrTx/>
              <a:buSzTx/>
              <a:buFontTx/>
              <a:buNone/>
              <a:tabLst/>
              <a:defRPr/>
            </a:pPr>
            <a:endParaRPr lang="en-US" baseline="0" dirty="0"/>
          </a:p>
          <a:p>
            <a:pPr marL="0" marR="0" lvl="0" indent="0" defTabSz="914400" eaLnBrk="1" fontAlgn="auto" latinLnBrk="0" hangingPunct="1">
              <a:lnSpc>
                <a:spcPct val="100000"/>
              </a:lnSpc>
              <a:spcBef>
                <a:spcPts val="0"/>
              </a:spcBef>
              <a:spcAft>
                <a:spcPts val="0"/>
              </a:spcAft>
              <a:buClrTx/>
              <a:buSzTx/>
              <a:buFontTx/>
              <a:buNone/>
              <a:tabLst/>
              <a:defRPr/>
            </a:pPr>
            <a:endParaRPr lang="en-US" baseline="0" dirty="0"/>
          </a:p>
          <a:p>
            <a:pPr marL="0" marR="0" lvl="0" indent="0" defTabSz="914400" eaLnBrk="1" fontAlgn="auto" latinLnBrk="0" hangingPunct="1">
              <a:lnSpc>
                <a:spcPct val="100000"/>
              </a:lnSpc>
              <a:spcBef>
                <a:spcPts val="0"/>
              </a:spcBef>
              <a:spcAft>
                <a:spcPts val="0"/>
              </a:spcAft>
              <a:buClrTx/>
              <a:buSzTx/>
              <a:buFontTx/>
              <a:buNone/>
              <a:tabLst/>
              <a:defRPr/>
            </a:pPr>
            <a:r>
              <a:rPr lang="en-US" baseline="0" dirty="0"/>
              <a:t>We estimated the attractors of MDA-MB-231 and MCF10A using signal flow analysis and verified that the steady state activity level for each node is different in across the two attractors, as can be see in the heat map. </a:t>
            </a:r>
          </a:p>
          <a:p>
            <a:pPr marL="0" marR="0" lvl="0" indent="0" defTabSz="914400" eaLnBrk="1" fontAlgn="auto" latinLnBrk="0" hangingPunct="1">
              <a:lnSpc>
                <a:spcPct val="100000"/>
              </a:lnSpc>
              <a:spcBef>
                <a:spcPts val="0"/>
              </a:spcBef>
              <a:spcAft>
                <a:spcPts val="0"/>
              </a:spcAft>
              <a:buClrTx/>
              <a:buSzTx/>
              <a:buFontTx/>
              <a:buNone/>
              <a:tabLst/>
              <a:defRPr/>
            </a:pPr>
            <a:r>
              <a:rPr lang="en-US" baseline="0" dirty="0"/>
              <a:t>The direction of activity change between attractors predicted by signal flow matches that of the experimental log fold change for all nodes in the network but one, providing evidence that SFA is yielding reliable results. We identified 8 readout nodes that are related to EMT, </a:t>
            </a:r>
            <a:r>
              <a:rPr lang="en-US" baseline="0" dirty="0" err="1"/>
              <a:t>stemness</a:t>
            </a:r>
            <a:r>
              <a:rPr lang="en-US" baseline="0" dirty="0"/>
              <a:t>, and proliferation, and have different expression levels in the normal and cancerous attractors. These readout nodes were used to determine the success of our perturbations.</a:t>
            </a:r>
          </a:p>
          <a:p>
            <a:pPr marL="0" marR="0" lvl="0" indent="0" defTabSz="914400" eaLnBrk="1" fontAlgn="auto" latinLnBrk="0" hangingPunct="1">
              <a:lnSpc>
                <a:spcPct val="100000"/>
              </a:lnSpc>
              <a:spcBef>
                <a:spcPts val="0"/>
              </a:spcBef>
              <a:spcAft>
                <a:spcPts val="0"/>
              </a:spcAft>
              <a:buClrTx/>
              <a:buSzTx/>
              <a:buFontTx/>
              <a:buNone/>
              <a:tabLst/>
              <a:defRPr/>
            </a:pPr>
            <a:endParaRPr lang="en-US" baseline="0" dirty="0"/>
          </a:p>
          <a:p>
            <a:pPr marL="0" marR="0" lvl="0" indent="0" defTabSz="914400" eaLnBrk="1" fontAlgn="auto" latinLnBrk="0" hangingPunct="1">
              <a:lnSpc>
                <a:spcPct val="100000"/>
              </a:lnSpc>
              <a:spcBef>
                <a:spcPts val="0"/>
              </a:spcBef>
              <a:spcAft>
                <a:spcPts val="0"/>
              </a:spcAft>
              <a:buClrTx/>
              <a:buSzTx/>
              <a:buFontTx/>
              <a:buNone/>
              <a:tabLst/>
              <a:defRPr/>
            </a:pPr>
            <a:r>
              <a:rPr lang="en-US" baseline="0" dirty="0"/>
              <a:t>We next ran</a:t>
            </a:r>
            <a:r>
              <a:rPr lang="en-US" i="1" baseline="0" dirty="0"/>
              <a:t> in silico </a:t>
            </a:r>
            <a:r>
              <a:rPr lang="en-US" baseline="0" dirty="0"/>
              <a:t>perturbation analyses on the network, randomly perturbing the FC nodes to either an activated or inactivated state. Out of 6561 perturbations, 152 combinations produced the desired direction of activity change in all 8 readout nodes. I’ve included just one example where </a:t>
            </a:r>
            <a:r>
              <a:rPr kumimoji="0" lang="en-US" sz="1200" b="0" i="0" u="none" strike="noStrike" cap="none" spc="0" normalizeH="0" dirty="0">
                <a:ln>
                  <a:noFill/>
                </a:ln>
                <a:solidFill>
                  <a:srgbClr val="000000"/>
                </a:solidFill>
                <a:effectLst/>
                <a:uFillTx/>
                <a:sym typeface="Calibri"/>
              </a:rPr>
              <a:t>EGFR, HDAC3, MAPK1, MAPK6 were</a:t>
            </a:r>
            <a:r>
              <a:rPr kumimoji="0" lang="en-US" sz="1200" b="0" i="0" u="none" strike="noStrike" cap="none" spc="0" normalizeH="0" baseline="0" dirty="0">
                <a:ln>
                  <a:noFill/>
                </a:ln>
                <a:solidFill>
                  <a:srgbClr val="000000"/>
                </a:solidFill>
                <a:effectLst/>
                <a:uFillTx/>
                <a:sym typeface="Calibri"/>
              </a:rPr>
              <a:t> inhibited and ZBTB17 was activated and the desired changes in activity were achieved, making these genes potential tumor reversion targets.</a:t>
            </a:r>
            <a:endParaRPr lang="en-US" dirty="0"/>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defTabSz="914400" eaLnBrk="1" fontAlgn="auto" latinLnBrk="0" hangingPunct="1">
              <a:lnSpc>
                <a:spcPct val="100000"/>
              </a:lnSpc>
              <a:spcBef>
                <a:spcPts val="0"/>
              </a:spcBef>
              <a:spcAft>
                <a:spcPts val="0"/>
              </a:spcAft>
              <a:buClrTx/>
              <a:buSzTx/>
              <a:buFontTx/>
              <a:buNone/>
              <a:tabLst/>
              <a:defRPr/>
            </a:pPr>
            <a:r>
              <a:rPr lang="en-US" dirty="0"/>
              <a:t>Node information:</a:t>
            </a:r>
          </a:p>
          <a:p>
            <a:pPr marL="0" marR="0" lvl="0" indent="0" defTabSz="914400" eaLnBrk="1" fontAlgn="auto" latinLnBrk="0" hangingPunct="1">
              <a:lnSpc>
                <a:spcPct val="100000"/>
              </a:lnSpc>
              <a:spcBef>
                <a:spcPts val="0"/>
              </a:spcBef>
              <a:spcAft>
                <a:spcPts val="0"/>
              </a:spcAft>
              <a:buClrTx/>
              <a:buSzTx/>
              <a:buFontTx/>
              <a:buNone/>
              <a:tabLst/>
              <a:defRPr/>
            </a:pPr>
            <a:r>
              <a:rPr lang="en-US" dirty="0"/>
              <a:t>TNBC tumorigenesis, including ICAM1, ANXA1</a:t>
            </a:r>
            <a:r>
              <a:rPr lang="en-US" baseline="30000" dirty="0"/>
              <a:t>74</a:t>
            </a:r>
            <a:r>
              <a:rPr lang="en-US" dirty="0"/>
              <a:t>, and TP53</a:t>
            </a:r>
            <a:r>
              <a:rPr lang="en-US" baseline="30000" dirty="0"/>
              <a:t>75</a:t>
            </a:r>
            <a:r>
              <a:rPr lang="en-US" dirty="0"/>
              <a:t>. </a:t>
            </a:r>
            <a:endParaRPr lang="en-US" baseline="0" dirty="0"/>
          </a:p>
          <a:p>
            <a:pPr marL="0" marR="0" lvl="0" indent="0" defTabSz="914400" eaLnBrk="1" fontAlgn="auto" latinLnBrk="0" hangingPunct="1">
              <a:lnSpc>
                <a:spcPct val="100000"/>
              </a:lnSpc>
              <a:spcBef>
                <a:spcPts val="0"/>
              </a:spcBef>
              <a:spcAft>
                <a:spcPts val="0"/>
              </a:spcAft>
              <a:buClrTx/>
              <a:buSzTx/>
              <a:buFontTx/>
              <a:buNone/>
              <a:tabLst/>
              <a:defRPr/>
            </a:pPr>
            <a:r>
              <a:rPr lang="en-US" dirty="0"/>
              <a:t>43 genes related to EMT</a:t>
            </a:r>
            <a:r>
              <a:rPr lang="en-US" baseline="0" dirty="0"/>
              <a:t> and innate immunity (</a:t>
            </a:r>
            <a:r>
              <a:rPr lang="en-US" dirty="0"/>
              <a:t>STAT3</a:t>
            </a:r>
            <a:r>
              <a:rPr lang="en-US" baseline="30000" dirty="0"/>
              <a:t>76</a:t>
            </a:r>
            <a:r>
              <a:rPr lang="en-US" dirty="0"/>
              <a:t>, SNAI1 SMAD2</a:t>
            </a:r>
            <a:r>
              <a:rPr lang="en-US" baseline="30000" dirty="0"/>
              <a:t>77</a:t>
            </a:r>
            <a:r>
              <a:rPr lang="en-US" dirty="0"/>
              <a:t>, RHOA</a:t>
            </a:r>
            <a:r>
              <a:rPr lang="en-US" baseline="30000" dirty="0"/>
              <a:t>78</a:t>
            </a:r>
            <a:r>
              <a:rPr lang="en-US" dirty="0"/>
              <a:t>, WNT5A</a:t>
            </a:r>
            <a:r>
              <a:rPr lang="en-US" baseline="30000" dirty="0"/>
              <a:t>79</a:t>
            </a:r>
            <a:r>
              <a:rPr lang="en-US" dirty="0"/>
              <a:t>, and members of the </a:t>
            </a:r>
            <a:r>
              <a:rPr lang="en-US" dirty="0" err="1"/>
              <a:t>Ras</a:t>
            </a:r>
            <a:r>
              <a:rPr lang="en-US" dirty="0"/>
              <a:t>/MAPK pathway</a:t>
            </a:r>
            <a:r>
              <a:rPr lang="en-US" baseline="30000" dirty="0"/>
              <a:t>80</a:t>
            </a:r>
            <a:r>
              <a:rPr kumimoji="0" lang="en-US" sz="1200" b="0" i="0" u="none" strike="noStrike" cap="none" spc="0" normalizeH="0" baseline="0" dirty="0">
                <a:ln>
                  <a:noFill/>
                </a:ln>
                <a:solidFill>
                  <a:srgbClr val="000000"/>
                </a:solidFill>
                <a:effectLst/>
                <a:uFillTx/>
                <a:latin typeface="+mj-lt"/>
                <a:ea typeface="+mj-ea"/>
                <a:cs typeface="+mj-cs"/>
                <a:sym typeface="Calibri"/>
              </a:rPr>
              <a:t>)</a:t>
            </a:r>
            <a:endParaRPr lang="en-US" baseline="0" dirty="0"/>
          </a:p>
          <a:p>
            <a:r>
              <a:rPr lang="en-US" baseline="0" dirty="0"/>
              <a:t>4 </a:t>
            </a:r>
            <a:r>
              <a:rPr lang="en-US" baseline="0" dirty="0" err="1"/>
              <a:t>Claudin</a:t>
            </a:r>
            <a:r>
              <a:rPr lang="en-US" baseline="0" dirty="0"/>
              <a:t> low related genes (</a:t>
            </a:r>
            <a:r>
              <a:rPr lang="en-US" dirty="0">
                <a:effectLst/>
              </a:rPr>
              <a:t>"CDC20" "ERBB2" "ERBB3" "VIM" )</a:t>
            </a:r>
            <a:endParaRPr lang="en-US" baseline="0" dirty="0"/>
          </a:p>
          <a:p>
            <a:r>
              <a:rPr lang="en-US" baseline="0" dirty="0"/>
              <a:t>15 breast disease ontology genes</a:t>
            </a:r>
          </a:p>
          <a:p>
            <a:endParaRPr lang="en-US" baseline="0" dirty="0"/>
          </a:p>
          <a:p>
            <a:pPr marL="171450" indent="-171450">
              <a:buFontTx/>
              <a:buChar char="-"/>
            </a:pPr>
            <a:r>
              <a:rPr lang="en-US" baseline="0" dirty="0"/>
              <a:t>Put FVS nodes on slide instead of saying them?</a:t>
            </a:r>
          </a:p>
          <a:p>
            <a:pPr marL="171450" indent="-171450">
              <a:buFontTx/>
              <a:buChar char="-"/>
            </a:pPr>
            <a:r>
              <a:rPr lang="en-US" baseline="0" dirty="0"/>
              <a:t>Both sets included EGFR and RELA, but one included FOXM1 while the other had PLK1</a:t>
            </a:r>
          </a:p>
          <a:p>
            <a:pPr marL="171450" indent="-171450">
              <a:buFontTx/>
              <a:buChar char="-"/>
            </a:pPr>
            <a:endParaRPr lang="en-US" baseline="0" dirty="0"/>
          </a:p>
          <a:p>
            <a:pPr marL="171450" marR="0" lvl="0" indent="-171450" defTabSz="914400" eaLnBrk="1" fontAlgn="auto" latinLnBrk="0" hangingPunct="1">
              <a:lnSpc>
                <a:spcPct val="100000"/>
              </a:lnSpc>
              <a:spcBef>
                <a:spcPts val="0"/>
              </a:spcBef>
              <a:spcAft>
                <a:spcPts val="0"/>
              </a:spcAft>
              <a:buClrTx/>
              <a:buSzTx/>
              <a:buFontTx/>
              <a:buChar char="-"/>
              <a:tabLst/>
              <a:defRPr/>
            </a:pPr>
            <a:r>
              <a:rPr lang="en-US" baseline="0" dirty="0"/>
              <a:t>Do I need this: The combination of these FVS sets with the 5 source nodes comprises the FC set of 8 nodes which has the potential to drive our network form any phenotype to another. </a:t>
            </a:r>
          </a:p>
          <a:p>
            <a:pPr marL="171450" indent="-171450">
              <a:buFontTx/>
              <a:buChar char="-"/>
            </a:pPr>
            <a:endParaRPr lang="en-US" baseline="0" dirty="0"/>
          </a:p>
        </p:txBody>
      </p:sp>
    </p:spTree>
    <p:extLst>
      <p:ext uri="{BB962C8B-B14F-4D97-AF65-F5344CB8AC3E}">
        <p14:creationId xmlns:p14="http://schemas.microsoft.com/office/powerpoint/2010/main" val="2045806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34590396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896165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TNBC</a:t>
            </a:r>
            <a:r>
              <a:rPr lang="en-US" baseline="0" dirty="0"/>
              <a:t> is an aggressive subtype of breast cancer classified by the lack of estrogen, progesterone, and HER2 receptors. This, coupled with Its invasiveness and metastatic tendencies, make TNBC difficult to treat and leads to a poor prognosis. </a:t>
            </a:r>
          </a:p>
          <a:p>
            <a:endParaRPr lang="en-US" baseline="0" dirty="0"/>
          </a:p>
          <a:p>
            <a:r>
              <a:rPr lang="en-US" baseline="0" dirty="0" err="1"/>
              <a:t>Claudin</a:t>
            </a:r>
            <a:r>
              <a:rPr lang="en-US" baseline="0" dirty="0"/>
              <a:t> low TNBC is a subtype of TNBC accounting for 7-14% of invasive breast cancers. It’s characterized by low expression of tight junction proteins </a:t>
            </a:r>
            <a:r>
              <a:rPr lang="en-US" baseline="0" dirty="0" err="1"/>
              <a:t>Claudin</a:t>
            </a:r>
            <a:r>
              <a:rPr lang="en-US" baseline="0" dirty="0"/>
              <a:t> 3,4, and 7 and the cell adhesion molecule E-cadherin. Furthermore, CL tumors are prone to undergoing the epithelial to mesenchymal transition as well as exhibiting stem-cell like characteristics, and low proliferation rates. These are all hallmarks of cancer which leads to a high rate of metastasis and low efficiency of cytotoxic drugs.</a:t>
            </a:r>
          </a:p>
          <a:p>
            <a:endParaRPr lang="en-US" baseline="0" dirty="0"/>
          </a:p>
          <a:p>
            <a:r>
              <a:rPr lang="en-US" baseline="0" dirty="0"/>
              <a:t>Although chemotherapy, targeted therapies, and immunotherapy may not be effective on their own, many clinical studies are currently testing combinations of targets as new therapeutic strategies. This project aims to provide a systematic approach to identify in silico those target combinations that can revert a claudin low TNBC tumor to a normal one.</a:t>
            </a:r>
          </a:p>
        </p:txBody>
      </p:sp>
    </p:spTree>
    <p:extLst>
      <p:ext uri="{BB962C8B-B14F-4D97-AF65-F5344CB8AC3E}">
        <p14:creationId xmlns:p14="http://schemas.microsoft.com/office/powerpoint/2010/main" val="34439231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200" dirty="0">
                <a:effectLst/>
                <a:latin typeface="+mj-lt"/>
                <a:ea typeface="+mj-ea"/>
                <a:cs typeface="+mj-cs"/>
                <a:sym typeface="Calibri"/>
              </a:rPr>
              <a:t>Cancer reversion</a:t>
            </a:r>
            <a:r>
              <a:rPr lang="en-US" sz="1200" baseline="0" dirty="0">
                <a:effectLst/>
                <a:latin typeface="+mj-lt"/>
                <a:ea typeface="+mj-ea"/>
                <a:cs typeface="+mj-cs"/>
                <a:sym typeface="Calibri"/>
              </a:rPr>
              <a:t> is </a:t>
            </a:r>
            <a:r>
              <a:rPr lang="en-US" dirty="0"/>
              <a:t>the biological process by which tumorigenic cells lose a significant fraction of their malignant phenotype. Cancer reversion</a:t>
            </a:r>
            <a:r>
              <a:rPr lang="en-US" baseline="0" dirty="0"/>
              <a:t> has been observed experimentally </a:t>
            </a:r>
            <a:r>
              <a:rPr lang="en-US" baseline="0" dirty="0" err="1"/>
              <a:t>throught</a:t>
            </a:r>
            <a:r>
              <a:rPr lang="en-US" baseline="0" dirty="0"/>
              <a:t> the past century. In particular, the claudin-low breast cancer cell line MDA-MB-231 and claudin low tumors in vivo have been reverted. However, very little work has been done to explore this idea quantitatively, so we want to take a dynamical systems approach to identify combinations of tumor reversion targets.</a:t>
            </a:r>
          </a:p>
          <a:p>
            <a:pPr marL="0" marR="0" lvl="0" indent="0" defTabSz="914400" eaLnBrk="1" fontAlgn="auto" latinLnBrk="0" hangingPunct="1">
              <a:lnSpc>
                <a:spcPct val="100000"/>
              </a:lnSpc>
              <a:spcBef>
                <a:spcPts val="0"/>
              </a:spcBef>
              <a:spcAft>
                <a:spcPts val="0"/>
              </a:spcAft>
              <a:buClrTx/>
              <a:buSzTx/>
              <a:buFontTx/>
              <a:buNone/>
              <a:tabLst/>
              <a:defRPr/>
            </a:pPr>
            <a:endParaRPr lang="en-US" baseline="0" dirty="0"/>
          </a:p>
          <a:p>
            <a:pPr marL="0" marR="0" lvl="0" indent="0" defTabSz="914400" eaLnBrk="1" fontAlgn="auto" latinLnBrk="0" hangingPunct="1">
              <a:lnSpc>
                <a:spcPct val="100000"/>
              </a:lnSpc>
              <a:spcBef>
                <a:spcPts val="0"/>
              </a:spcBef>
              <a:spcAft>
                <a:spcPts val="0"/>
              </a:spcAft>
              <a:buClrTx/>
              <a:buSzTx/>
              <a:buFontTx/>
              <a:buNone/>
              <a:tabLst/>
              <a:defRPr/>
            </a:pPr>
            <a:r>
              <a:rPr lang="en-US" baseline="0" dirty="0"/>
              <a:t>So, we aim to take a </a:t>
            </a:r>
            <a:r>
              <a:rPr lang="en-US" b="1" baseline="0" dirty="0"/>
              <a:t>dynamical systems modeling approach </a:t>
            </a:r>
            <a:r>
              <a:rPr lang="en-US" baseline="0" dirty="0"/>
              <a:t>to identify the targets which will prompt tumor reversion in the claudin-low cell line, MDA-MB-231.</a:t>
            </a:r>
          </a:p>
          <a:p>
            <a:pPr marL="0" marR="0" lvl="0" indent="0" defTabSz="914400" eaLnBrk="1" fontAlgn="auto" latinLnBrk="0" hangingPunct="1">
              <a:lnSpc>
                <a:spcPct val="100000"/>
              </a:lnSpc>
              <a:spcBef>
                <a:spcPts val="0"/>
              </a:spcBef>
              <a:spcAft>
                <a:spcPts val="0"/>
              </a:spcAft>
              <a:buClrTx/>
              <a:buSzTx/>
              <a:buFontTx/>
              <a:buNone/>
              <a:tabLst/>
              <a:defRPr/>
            </a:pPr>
            <a:endParaRPr lang="en-US" sz="1200" baseline="0" dirty="0">
              <a:effectLst/>
              <a:latin typeface="+mj-lt"/>
              <a:ea typeface="+mj-ea"/>
              <a:cs typeface="+mj-cs"/>
              <a:sym typeface="Calibri"/>
            </a:endParaRPr>
          </a:p>
          <a:p>
            <a:pPr marL="0" marR="0" lvl="0" indent="0" defTabSz="914400" eaLnBrk="1" fontAlgn="auto" latinLnBrk="0" hangingPunct="1">
              <a:lnSpc>
                <a:spcPct val="100000"/>
              </a:lnSpc>
              <a:spcBef>
                <a:spcPts val="0"/>
              </a:spcBef>
              <a:spcAft>
                <a:spcPts val="0"/>
              </a:spcAft>
              <a:buClrTx/>
              <a:buSzTx/>
              <a:buFontTx/>
              <a:buNone/>
              <a:tabLst/>
              <a:defRPr/>
            </a:pPr>
            <a:r>
              <a:rPr lang="en-US" sz="1200" baseline="0" dirty="0">
                <a:effectLst/>
                <a:latin typeface="+mj-lt"/>
                <a:ea typeface="+mj-ea"/>
                <a:cs typeface="+mj-cs"/>
                <a:sym typeface="Calibri"/>
              </a:rPr>
              <a:t>The idea that cancer reversion can be modeled in this way is based on Waddington’s epigenetic landscape from the 1950s. </a:t>
            </a:r>
            <a:r>
              <a:rPr lang="en-US" sz="1200" baseline="0" dirty="0">
                <a:latin typeface="+mj-lt"/>
                <a:ea typeface="+mj-ea"/>
                <a:cs typeface="+mj-cs"/>
                <a:sym typeface="Calibri"/>
              </a:rPr>
              <a:t>In his depiction, he related differentiation of a cell to a ball rolling down a slanted “landscape” to a point of lowest elevation- a basin or a valley- which would represent a stable cell phenotype. In the 70’s, Kauffman mathematically proved that this landscape is a high-dimensional state space in which a cell’s long-term behavior, or attractor, can be associated to a cell’s phenotype, shaped by the architecture and dynamics of its regulatory network.</a:t>
            </a:r>
          </a:p>
          <a:p>
            <a:pPr marL="0" marR="0" lvl="0" indent="0" defTabSz="914400" eaLnBrk="1" fontAlgn="auto" latinLnBrk="0" hangingPunct="1">
              <a:lnSpc>
                <a:spcPct val="100000"/>
              </a:lnSpc>
              <a:spcBef>
                <a:spcPts val="0"/>
              </a:spcBef>
              <a:spcAft>
                <a:spcPts val="0"/>
              </a:spcAft>
              <a:buClrTx/>
              <a:buSzTx/>
              <a:buFontTx/>
              <a:buNone/>
              <a:tabLst/>
              <a:defRPr/>
            </a:pPr>
            <a:endParaRPr lang="en-US" sz="1200" dirty="0">
              <a:effectLst/>
              <a:latin typeface="+mj-lt"/>
              <a:ea typeface="+mj-ea"/>
              <a:cs typeface="+mj-cs"/>
              <a:sym typeface="Calibri"/>
            </a:endParaRPr>
          </a:p>
          <a:p>
            <a:pPr marL="0" marR="0" lvl="0" indent="0" defTabSz="914400" eaLnBrk="1" fontAlgn="auto" latinLnBrk="0" hangingPunct="1">
              <a:lnSpc>
                <a:spcPct val="100000"/>
              </a:lnSpc>
              <a:spcBef>
                <a:spcPts val="0"/>
              </a:spcBef>
              <a:spcAft>
                <a:spcPts val="0"/>
              </a:spcAft>
              <a:buClrTx/>
              <a:buSzTx/>
              <a:buFontTx/>
              <a:buNone/>
              <a:tabLst/>
              <a:defRPr/>
            </a:pPr>
            <a:r>
              <a:rPr lang="en-US" sz="1200" dirty="0">
                <a:effectLst/>
                <a:latin typeface="+mj-lt"/>
                <a:ea typeface="+mj-ea"/>
                <a:cs typeface="+mj-cs"/>
                <a:sym typeface="Calibri"/>
              </a:rPr>
              <a:t>Kauffman</a:t>
            </a:r>
            <a:r>
              <a:rPr lang="en-US" sz="1200" baseline="0" dirty="0">
                <a:effectLst/>
                <a:latin typeface="+mj-lt"/>
                <a:ea typeface="+mj-ea"/>
                <a:cs typeface="+mj-cs"/>
                <a:sym typeface="Calibri"/>
              </a:rPr>
              <a:t> also established the idea of a cancer attractor states. </a:t>
            </a:r>
            <a:r>
              <a:rPr lang="en-US" sz="1200" dirty="0">
                <a:effectLst/>
                <a:latin typeface="+mj-lt"/>
                <a:ea typeface="+mj-ea"/>
                <a:cs typeface="+mj-cs"/>
                <a:sym typeface="Calibri"/>
              </a:rPr>
              <a:t>These are hidden stable states that are not commonly occupied by normal cells,</a:t>
            </a:r>
            <a:r>
              <a:rPr lang="en-US" sz="1200" baseline="0" dirty="0">
                <a:effectLst/>
                <a:latin typeface="+mj-lt"/>
                <a:ea typeface="+mj-ea"/>
                <a:cs typeface="+mj-cs"/>
                <a:sym typeface="Calibri"/>
              </a:rPr>
              <a:t> but can be accessed by</a:t>
            </a:r>
            <a:r>
              <a:rPr lang="en-US" sz="1200" baseline="0" dirty="0">
                <a:latin typeface="+mj-lt"/>
                <a:ea typeface="+mj-ea"/>
                <a:cs typeface="+mj-cs"/>
                <a:sym typeface="Calibri"/>
              </a:rPr>
              <a:t> genetic events such as mutations or contextual signals in the tumor microenvironment. </a:t>
            </a:r>
            <a:endParaRPr lang="en-US" sz="1200" dirty="0">
              <a:effectLst/>
              <a:latin typeface="+mj-lt"/>
              <a:ea typeface="+mj-ea"/>
              <a:cs typeface="+mj-cs"/>
              <a:sym typeface="Calibri"/>
            </a:endParaRPr>
          </a:p>
          <a:p>
            <a:pPr marL="0" marR="0" lvl="0" indent="0" defTabSz="914400" eaLnBrk="1" fontAlgn="auto" latinLnBrk="0" hangingPunct="1">
              <a:lnSpc>
                <a:spcPct val="100000"/>
              </a:lnSpc>
              <a:spcBef>
                <a:spcPts val="0"/>
              </a:spcBef>
              <a:spcAft>
                <a:spcPts val="0"/>
              </a:spcAft>
              <a:buClrTx/>
              <a:buSzTx/>
              <a:buFontTx/>
              <a:buNone/>
              <a:tabLst/>
              <a:defRPr/>
            </a:pPr>
            <a:endParaRPr lang="en-US" sz="1200" baseline="0" dirty="0">
              <a:effectLst/>
              <a:latin typeface="+mj-lt"/>
              <a:ea typeface="+mj-ea"/>
              <a:cs typeface="+mj-cs"/>
              <a:sym typeface="Calibri"/>
            </a:endParaRPr>
          </a:p>
          <a:p>
            <a:pPr marL="0" marR="0" lvl="0" indent="0" defTabSz="914400" eaLnBrk="1" fontAlgn="auto" latinLnBrk="0" hangingPunct="1">
              <a:lnSpc>
                <a:spcPct val="100000"/>
              </a:lnSpc>
              <a:spcBef>
                <a:spcPts val="0"/>
              </a:spcBef>
              <a:spcAft>
                <a:spcPts val="0"/>
              </a:spcAft>
              <a:buClrTx/>
              <a:buSzTx/>
              <a:buFontTx/>
              <a:buNone/>
              <a:tabLst/>
              <a:defRPr/>
            </a:pPr>
            <a:r>
              <a:rPr lang="en-US" sz="1200" baseline="0" dirty="0">
                <a:effectLst/>
                <a:latin typeface="+mj-lt"/>
                <a:ea typeface="+mj-ea"/>
                <a:cs typeface="+mj-cs"/>
                <a:sym typeface="Calibri"/>
              </a:rPr>
              <a:t>Therefore, we can use this concept to transition a cancerous cell to a normal one by changing its steady state. In the terms of the landscape, </a:t>
            </a:r>
            <a:r>
              <a:rPr lang="en-CA" sz="1200" baseline="0" dirty="0">
                <a:effectLst/>
                <a:latin typeface="+mj-lt"/>
                <a:ea typeface="+mj-ea"/>
                <a:cs typeface="+mj-cs"/>
                <a:sym typeface="Calibri"/>
              </a:rPr>
              <a:t>a</a:t>
            </a:r>
            <a:r>
              <a:rPr lang="en-CA" sz="1200" dirty="0">
                <a:effectLst/>
                <a:latin typeface="+mj-lt"/>
                <a:ea typeface="+mj-ea"/>
                <a:cs typeface="+mj-cs"/>
                <a:sym typeface="Calibri"/>
              </a:rPr>
              <a:t> switch</a:t>
            </a:r>
            <a:r>
              <a:rPr lang="en-CA" sz="1200" baseline="0" dirty="0">
                <a:effectLst/>
                <a:latin typeface="+mj-lt"/>
                <a:ea typeface="+mj-ea"/>
                <a:cs typeface="+mj-cs"/>
                <a:sym typeface="Calibri"/>
              </a:rPr>
              <a:t> between these phenotypes would be represented by the transition of a cell between two valleys. Targeting the drivers to shift the cells from tumorigenic to non-</a:t>
            </a:r>
            <a:r>
              <a:rPr lang="en-CA" sz="1200" baseline="0" dirty="0" err="1">
                <a:effectLst/>
                <a:latin typeface="+mj-lt"/>
                <a:ea typeface="+mj-ea"/>
                <a:cs typeface="+mj-cs"/>
                <a:sym typeface="Calibri"/>
              </a:rPr>
              <a:t>tumorigeneic</a:t>
            </a:r>
            <a:r>
              <a:rPr lang="en-CA" sz="1200" baseline="0" dirty="0">
                <a:effectLst/>
                <a:latin typeface="+mj-lt"/>
                <a:ea typeface="+mj-ea"/>
                <a:cs typeface="+mj-cs"/>
                <a:sym typeface="Calibri"/>
              </a:rPr>
              <a:t> attractors can reverse the development of breast cancer.</a:t>
            </a:r>
            <a:endParaRPr lang="en-US" sz="1200" baseline="0" dirty="0">
              <a:latin typeface="+mj-lt"/>
              <a:ea typeface="+mj-ea"/>
              <a:cs typeface="+mj-cs"/>
              <a:sym typeface="Calibri"/>
            </a:endParaRPr>
          </a:p>
          <a:p>
            <a:pPr marL="0" marR="0" lvl="0" indent="0" defTabSz="914400" eaLnBrk="1" fontAlgn="auto" latinLnBrk="0" hangingPunct="1">
              <a:lnSpc>
                <a:spcPct val="100000"/>
              </a:lnSpc>
              <a:spcBef>
                <a:spcPts val="0"/>
              </a:spcBef>
              <a:spcAft>
                <a:spcPts val="0"/>
              </a:spcAft>
              <a:buClrTx/>
              <a:buSzTx/>
              <a:buFontTx/>
              <a:buNone/>
              <a:tabLst/>
              <a:defRPr/>
            </a:pPr>
            <a:endParaRPr lang="en-US" sz="1200" dirty="0">
              <a:effectLst/>
              <a:latin typeface="+mj-lt"/>
              <a:ea typeface="+mj-ea"/>
              <a:cs typeface="+mj-cs"/>
              <a:sym typeface="Calibri"/>
            </a:endParaRPr>
          </a:p>
          <a:p>
            <a:pPr marL="0" marR="0" lvl="0" indent="0" defTabSz="914400" eaLnBrk="1" fontAlgn="auto" latinLnBrk="0" hangingPunct="1">
              <a:lnSpc>
                <a:spcPct val="100000"/>
              </a:lnSpc>
              <a:spcBef>
                <a:spcPts val="0"/>
              </a:spcBef>
              <a:spcAft>
                <a:spcPts val="0"/>
              </a:spcAft>
              <a:buClrTx/>
              <a:buSzTx/>
              <a:buFontTx/>
              <a:buNone/>
              <a:tabLst/>
              <a:defRPr/>
            </a:pPr>
            <a:r>
              <a:rPr lang="en-US" sz="1200" b="0" dirty="0">
                <a:latin typeface="+mj-lt"/>
                <a:ea typeface="+mj-ea"/>
                <a:cs typeface="+mj-cs"/>
                <a:sym typeface="Calibri"/>
              </a:rPr>
              <a:t>The identification of these driving factors could result in improved clinical outcomes in TNBC</a:t>
            </a:r>
            <a:endParaRPr lang="en-US" sz="1200" b="0" dirty="0">
              <a:solidFill>
                <a:schemeClr val="bg1">
                  <a:lumMod val="75000"/>
                </a:schemeClr>
              </a:solidFill>
              <a:latin typeface="+mj-lt"/>
              <a:ea typeface="+mj-ea"/>
              <a:cs typeface="+mj-cs"/>
              <a:sym typeface="Calibri"/>
            </a:endParaRPr>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r>
              <a:rPr lang="en-US" dirty="0"/>
              <a:t>Removed:</a:t>
            </a:r>
          </a:p>
          <a:p>
            <a:r>
              <a:rPr lang="en-US" sz="1200" baseline="0" dirty="0">
                <a:latin typeface="+mj-lt"/>
                <a:ea typeface="+mj-ea"/>
                <a:cs typeface="+mj-cs"/>
                <a:sym typeface="Calibri"/>
              </a:rPr>
              <a:t>Ce</a:t>
            </a:r>
            <a:r>
              <a:rPr lang="en-CA" sz="1200" dirty="0" err="1">
                <a:effectLst/>
                <a:latin typeface="+mj-lt"/>
                <a:ea typeface="+mj-ea"/>
                <a:cs typeface="+mj-cs"/>
                <a:sym typeface="Calibri"/>
              </a:rPr>
              <a:t>lls</a:t>
            </a:r>
            <a:r>
              <a:rPr lang="en-CA" sz="1200" dirty="0">
                <a:effectLst/>
                <a:latin typeface="+mj-lt"/>
                <a:ea typeface="+mj-ea"/>
                <a:cs typeface="+mj-cs"/>
                <a:sym typeface="Calibri"/>
              </a:rPr>
              <a:t> seek the lowest reachable (= most probable = stable) states (= attractors)</a:t>
            </a:r>
            <a:r>
              <a:rPr lang="en-US" sz="1200" baseline="0" dirty="0">
                <a:latin typeface="+mj-lt"/>
                <a:ea typeface="+mj-ea"/>
                <a:cs typeface="+mj-cs"/>
                <a:sym typeface="Calibri"/>
              </a:rPr>
              <a:t>.</a:t>
            </a:r>
            <a:endParaRPr lang="en-US" dirty="0"/>
          </a:p>
        </p:txBody>
      </p:sp>
    </p:spTree>
    <p:extLst>
      <p:ext uri="{BB962C8B-B14F-4D97-AF65-F5344CB8AC3E}">
        <p14:creationId xmlns:p14="http://schemas.microsoft.com/office/powerpoint/2010/main" val="42545429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a:t>To apply this to cancer reversion … </a:t>
            </a:r>
          </a:p>
        </p:txBody>
      </p:sp>
    </p:spTree>
    <p:extLst>
      <p:ext uri="{BB962C8B-B14F-4D97-AF65-F5344CB8AC3E}">
        <p14:creationId xmlns:p14="http://schemas.microsoft.com/office/powerpoint/2010/main" val="5406306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870104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aseline="0" dirty="0"/>
              <a:t>After constructing the network, we used structure based control methods to identify reversion targets.</a:t>
            </a:r>
          </a:p>
          <a:p>
            <a:endParaRPr lang="en-US" baseline="0" dirty="0"/>
          </a:p>
          <a:p>
            <a:r>
              <a:rPr lang="en-US" baseline="0" dirty="0"/>
              <a:t>Feedback Vertex Set (FVS) Control methods use the structure of the network to identify </a:t>
            </a:r>
            <a:r>
              <a:rPr lang="en-US" b="1" baseline="0" dirty="0"/>
              <a:t>driver nodes for attractors</a:t>
            </a:r>
            <a:r>
              <a:rPr lang="en-US" baseline="0" dirty="0"/>
              <a:t>. In most signaling networks, there are feedback loops (for example: positive or negative inhibition), which then make the system non-linear. The FVS is a minimal set of vertices (nodes) whose removal from a network would leave no cycles (no feedback loops). The FVS set combined with the source nodes of the network constitutes the feedback vertex set control set, or FC set, which can steer the system from Any observable phenotype to any other observable phenotype. </a:t>
            </a:r>
          </a:p>
          <a:p>
            <a:endParaRPr lang="en-US" baseline="0" dirty="0"/>
          </a:p>
          <a:p>
            <a:r>
              <a:rPr lang="en-US" baseline="0" dirty="0"/>
              <a:t>Next, we ran signal flow analysis to estimate the attractors of the network.</a:t>
            </a:r>
          </a:p>
          <a:p>
            <a:endParaRPr lang="en-US" baseline="0" dirty="0"/>
          </a:p>
          <a:p>
            <a:r>
              <a:rPr lang="en-US" baseline="0" dirty="0"/>
              <a:t>Because we don’t have a dynamic model to quantitatively characterize the attractor landscape, we performed a topological estimation of signal flow from the different initial conditions to estimate the attractors of the network. For example, we </a:t>
            </a:r>
            <a:r>
              <a:rPr lang="en-US" baseline="0" dirty="0" err="1"/>
              <a:t>useed</a:t>
            </a:r>
            <a:r>
              <a:rPr lang="en-US" baseline="0" dirty="0"/>
              <a:t> the initial conditions from our experimental data for MDA-MB-231 to run signal flow and estimate the cancerous attractor. This process will be repeated with a large number of randomly generated initial conditions to estimate the attractor landscape of the network.</a:t>
            </a:r>
          </a:p>
          <a:p>
            <a:endParaRPr lang="en-US" baseline="0" dirty="0"/>
          </a:p>
          <a:p>
            <a:r>
              <a:rPr lang="en-US" baseline="0" dirty="0"/>
              <a:t>To reduce the number of nodes that must be controlled to drive the state of the network, we will use our tool OCSANA. This will </a:t>
            </a:r>
            <a:r>
              <a:rPr lang="en-US" baseline="0" dirty="0" err="1"/>
              <a:t>dentify</a:t>
            </a:r>
            <a:r>
              <a:rPr lang="en-US" baseline="0" dirty="0"/>
              <a:t> nodes that can canalize the signal from the FC nodes that are source nodes to the readout nodes. </a:t>
            </a:r>
          </a:p>
          <a:p>
            <a:endParaRPr lang="en-US" baseline="0" dirty="0"/>
          </a:p>
          <a:p>
            <a:r>
              <a:rPr lang="en-US" baseline="0" dirty="0" err="1"/>
              <a:t>Latly</a:t>
            </a:r>
            <a:r>
              <a:rPr lang="en-US" baseline="0" dirty="0"/>
              <a:t>, We ran in silico perturbations of the FC set by setting the initial condition for each of the FC nodes to either an activated or inactivated state and running signal flow to estimate the resulting attractor.  Perturbations were deemed successful if they created a direction of activity change for the readout nodes in the same direction as the change from the cancerous attractor to the normal attractor, as this indicates a change in expression that is more similar to the normal phenotype than the cancerous one. Those nodes whose perturbation was able to change the resulting attractor to be more “normal – like” are potential reversion targets.</a:t>
            </a:r>
          </a:p>
          <a:p>
            <a:endParaRPr lang="en-US" baseline="0" dirty="0"/>
          </a:p>
          <a:p>
            <a:r>
              <a:rPr lang="en-US" baseline="0" dirty="0"/>
              <a:t>Removed:</a:t>
            </a:r>
          </a:p>
          <a:p>
            <a:pPr marL="0" marR="0" lvl="0" indent="0" defTabSz="914400" eaLnBrk="1" fontAlgn="auto" latinLnBrk="0" hangingPunct="1">
              <a:lnSpc>
                <a:spcPct val="100000"/>
              </a:lnSpc>
              <a:spcBef>
                <a:spcPts val="0"/>
              </a:spcBef>
              <a:spcAft>
                <a:spcPts val="0"/>
              </a:spcAft>
              <a:buClrTx/>
              <a:buSzTx/>
              <a:buFontTx/>
              <a:buNone/>
              <a:tabLst/>
              <a:defRPr/>
            </a:pPr>
            <a:r>
              <a:rPr lang="en-US" baseline="0" dirty="0"/>
              <a:t>These FC nodes are considered Tumor Reversion Driver Nodes.</a:t>
            </a:r>
          </a:p>
          <a:p>
            <a:endParaRPr lang="en-US" baseline="0" dirty="0"/>
          </a:p>
        </p:txBody>
      </p:sp>
    </p:spTree>
    <p:extLst>
      <p:ext uri="{BB962C8B-B14F-4D97-AF65-F5344CB8AC3E}">
        <p14:creationId xmlns:p14="http://schemas.microsoft.com/office/powerpoint/2010/main" val="11231126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aseline="0" dirty="0"/>
              <a:t>Methods for linear systems but this is for non linear</a:t>
            </a:r>
          </a:p>
          <a:p>
            <a:endParaRPr lang="en-US" baseline="0" dirty="0"/>
          </a:p>
        </p:txBody>
      </p:sp>
    </p:spTree>
    <p:extLst>
      <p:ext uri="{BB962C8B-B14F-4D97-AF65-F5344CB8AC3E}">
        <p14:creationId xmlns:p14="http://schemas.microsoft.com/office/powerpoint/2010/main" val="38430770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aseline="0" dirty="0"/>
          </a:p>
        </p:txBody>
      </p:sp>
    </p:spTree>
    <p:extLst>
      <p:ext uri="{BB962C8B-B14F-4D97-AF65-F5344CB8AC3E}">
        <p14:creationId xmlns:p14="http://schemas.microsoft.com/office/powerpoint/2010/main" val="17505368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aseline="0" dirty="0"/>
          </a:p>
        </p:txBody>
      </p:sp>
    </p:spTree>
    <p:extLst>
      <p:ext uri="{BB962C8B-B14F-4D97-AF65-F5344CB8AC3E}">
        <p14:creationId xmlns:p14="http://schemas.microsoft.com/office/powerpoint/2010/main" val="32700317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20" name="Title Text"/>
          <p:cNvSpPr txBox="1">
            <a:spLocks noGrp="1"/>
          </p:cNvSpPr>
          <p:nvPr>
            <p:ph type="title"/>
          </p:nvPr>
        </p:nvSpPr>
        <p:spPr>
          <a:prstGeom prst="rect">
            <a:avLst/>
          </a:prstGeom>
        </p:spPr>
        <p:txBody>
          <a:bodyPr/>
          <a:lstStyle/>
          <a:p>
            <a:r>
              <a:t>Title Text</a:t>
            </a:r>
          </a:p>
        </p:txBody>
      </p:sp>
      <p:sp>
        <p:nvSpPr>
          <p:cNvPr id="21"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6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Content with Caption">
    <p:spTree>
      <p:nvGrpSpPr>
        <p:cNvPr id="1" name=""/>
        <p:cNvGrpSpPr/>
        <p:nvPr/>
      </p:nvGrpSpPr>
      <p:grpSpPr>
        <a:xfrm>
          <a:off x="0" y="0"/>
          <a:ext cx="0" cy="0"/>
          <a:chOff x="0" y="0"/>
          <a:chExt cx="0" cy="0"/>
        </a:xfrm>
      </p:grpSpPr>
      <p:sp>
        <p:nvSpPr>
          <p:cNvPr id="72" name="Title Text"/>
          <p:cNvSpPr txBox="1">
            <a:spLocks noGrp="1"/>
          </p:cNvSpPr>
          <p:nvPr>
            <p:ph type="title"/>
          </p:nvPr>
        </p:nvSpPr>
        <p:spPr>
          <a:xfrm>
            <a:off x="839787" y="457200"/>
            <a:ext cx="3932239" cy="1600200"/>
          </a:xfrm>
          <a:prstGeom prst="rect">
            <a:avLst/>
          </a:prstGeom>
        </p:spPr>
        <p:txBody>
          <a:bodyPr anchor="b"/>
          <a:lstStyle>
            <a:lvl1pPr>
              <a:defRPr sz="3200"/>
            </a:lvl1pPr>
          </a:lstStyle>
          <a:p>
            <a:r>
              <a:t>Title Text</a:t>
            </a:r>
          </a:p>
        </p:txBody>
      </p:sp>
      <p:sp>
        <p:nvSpPr>
          <p:cNvPr id="73" name="Body Level One…"/>
          <p:cNvSpPr txBox="1">
            <a:spLocks noGrp="1"/>
          </p:cNvSpPr>
          <p:nvPr>
            <p:ph type="body" sz="half" idx="1"/>
          </p:nvPr>
        </p:nvSpPr>
        <p:spPr>
          <a:xfrm>
            <a:off x="5183187" y="987425"/>
            <a:ext cx="6172201" cy="4873625"/>
          </a:xfrm>
          <a:prstGeom prst="rect">
            <a:avLst/>
          </a:prstGeom>
        </p:spPr>
        <p:txBody>
          <a:bodyPr/>
          <a:lstStyle>
            <a:lvl1pPr>
              <a:defRPr sz="3200"/>
            </a:lvl1pPr>
            <a:lvl2pPr marL="718457" indent="-261257">
              <a:defRPr sz="3200"/>
            </a:lvl2pPr>
            <a:lvl3pPr marL="1219200" indent="-304800">
              <a:defRPr sz="3200"/>
            </a:lvl3pPr>
            <a:lvl4pPr marL="1737360" indent="-365760">
              <a:defRPr sz="3200"/>
            </a:lvl4pPr>
            <a:lvl5pPr marL="2194560" indent="-365760">
              <a:defRPr sz="3200"/>
            </a:lvl5pPr>
          </a:lstStyle>
          <a:p>
            <a:r>
              <a:t>Body Level One</a:t>
            </a:r>
          </a:p>
          <a:p>
            <a:pPr lvl="1"/>
            <a:r>
              <a:t>Body Level Two</a:t>
            </a:r>
          </a:p>
          <a:p>
            <a:pPr lvl="2"/>
            <a:r>
              <a:t>Body Level Three</a:t>
            </a:r>
          </a:p>
          <a:p>
            <a:pPr lvl="3"/>
            <a:r>
              <a:t>Body Level Four</a:t>
            </a:r>
          </a:p>
          <a:p>
            <a:pPr lvl="4"/>
            <a:r>
              <a:t>Body Level Five</a:t>
            </a:r>
          </a:p>
        </p:txBody>
      </p:sp>
      <p:sp>
        <p:nvSpPr>
          <p:cNvPr id="74" name="Text Placeholder 3"/>
          <p:cNvSpPr>
            <a:spLocks noGrp="1"/>
          </p:cNvSpPr>
          <p:nvPr>
            <p:ph type="body" sz="quarter" idx="13"/>
          </p:nvPr>
        </p:nvSpPr>
        <p:spPr>
          <a:xfrm>
            <a:off x="839787" y="2057400"/>
            <a:ext cx="3932239" cy="3811588"/>
          </a:xfrm>
          <a:prstGeom prst="rect">
            <a:avLst/>
          </a:prstGeom>
        </p:spPr>
        <p:txBody>
          <a:bodyPr/>
          <a:lstStyle/>
          <a:p>
            <a:pPr marL="0" indent="0">
              <a:buSzTx/>
              <a:buFontTx/>
              <a:buNone/>
              <a:defRPr sz="1600"/>
            </a:pPr>
            <a:endParaRPr/>
          </a:p>
        </p:txBody>
      </p:sp>
      <p:sp>
        <p:nvSpPr>
          <p:cNvPr id="7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Picture with Caption">
    <p:spTree>
      <p:nvGrpSpPr>
        <p:cNvPr id="1" name=""/>
        <p:cNvGrpSpPr/>
        <p:nvPr/>
      </p:nvGrpSpPr>
      <p:grpSpPr>
        <a:xfrm>
          <a:off x="0" y="0"/>
          <a:ext cx="0" cy="0"/>
          <a:chOff x="0" y="0"/>
          <a:chExt cx="0" cy="0"/>
        </a:xfrm>
      </p:grpSpPr>
      <p:sp>
        <p:nvSpPr>
          <p:cNvPr id="82" name="Title Text"/>
          <p:cNvSpPr txBox="1">
            <a:spLocks noGrp="1"/>
          </p:cNvSpPr>
          <p:nvPr>
            <p:ph type="title"/>
          </p:nvPr>
        </p:nvSpPr>
        <p:spPr>
          <a:xfrm>
            <a:off x="839787" y="457200"/>
            <a:ext cx="3932239" cy="1600200"/>
          </a:xfrm>
          <a:prstGeom prst="rect">
            <a:avLst/>
          </a:prstGeom>
        </p:spPr>
        <p:txBody>
          <a:bodyPr anchor="b"/>
          <a:lstStyle>
            <a:lvl1pPr>
              <a:defRPr sz="3200"/>
            </a:lvl1pPr>
          </a:lstStyle>
          <a:p>
            <a:r>
              <a:t>Title Text</a:t>
            </a:r>
          </a:p>
        </p:txBody>
      </p:sp>
      <p:sp>
        <p:nvSpPr>
          <p:cNvPr id="83" name="Picture Placeholder 2"/>
          <p:cNvSpPr>
            <a:spLocks noGrp="1"/>
          </p:cNvSpPr>
          <p:nvPr>
            <p:ph type="pic" sz="half" idx="13"/>
          </p:nvPr>
        </p:nvSpPr>
        <p:spPr>
          <a:xfrm>
            <a:off x="5183187" y="987425"/>
            <a:ext cx="6172201" cy="4873625"/>
          </a:xfrm>
          <a:prstGeom prst="rect">
            <a:avLst/>
          </a:prstGeom>
        </p:spPr>
        <p:txBody>
          <a:bodyPr lIns="91439" rIns="91439">
            <a:noAutofit/>
          </a:bodyPr>
          <a:lstStyle/>
          <a:p>
            <a:endParaRPr/>
          </a:p>
        </p:txBody>
      </p:sp>
      <p:sp>
        <p:nvSpPr>
          <p:cNvPr id="84" name="Body Level One…"/>
          <p:cNvSpPr txBox="1">
            <a:spLocks noGrp="1"/>
          </p:cNvSpPr>
          <p:nvPr>
            <p:ph type="body" sz="quarter" idx="1"/>
          </p:nvPr>
        </p:nvSpPr>
        <p:spPr>
          <a:xfrm>
            <a:off x="839787" y="2057400"/>
            <a:ext cx="3932239" cy="3811588"/>
          </a:xfrm>
          <a:prstGeom prst="rect">
            <a:avLst/>
          </a:prstGeom>
        </p:spPr>
        <p:txBody>
          <a:bodyPr/>
          <a:lstStyle>
            <a:lvl1pPr marL="0" indent="0">
              <a:buSzTx/>
              <a:buFontTx/>
              <a:buNone/>
              <a:defRPr sz="1600"/>
            </a:lvl1pPr>
            <a:lvl2pPr marL="0" indent="457200">
              <a:buSzTx/>
              <a:buFontTx/>
              <a:buNone/>
              <a:defRPr sz="1600"/>
            </a:lvl2pPr>
            <a:lvl3pPr marL="0" indent="914400">
              <a:buSzTx/>
              <a:buFontTx/>
              <a:buNone/>
              <a:defRPr sz="1600"/>
            </a:lvl3pPr>
            <a:lvl4pPr marL="0" indent="1371600">
              <a:buSzTx/>
              <a:buFontTx/>
              <a:buNone/>
              <a:defRPr sz="1600"/>
            </a:lvl4pPr>
            <a:lvl5pPr marL="0" indent="1828800">
              <a:buSzTx/>
              <a:buFontTx/>
              <a:buNone/>
              <a:defRPr sz="1600"/>
            </a:lvl5pPr>
          </a:lstStyle>
          <a:p>
            <a:r>
              <a:t>Body Level One</a:t>
            </a:r>
          </a:p>
          <a:p>
            <a:pPr lvl="1"/>
            <a:r>
              <a:t>Body Level Two</a:t>
            </a:r>
          </a:p>
          <a:p>
            <a:pPr lvl="2"/>
            <a:r>
              <a:t>Body Level Three</a:t>
            </a:r>
          </a:p>
          <a:p>
            <a:pPr lvl="3"/>
            <a:r>
              <a:t>Body Level Four</a:t>
            </a:r>
          </a:p>
          <a:p>
            <a:pPr lvl="4"/>
            <a:r>
              <a:t>Body Level Five</a:t>
            </a:r>
          </a:p>
        </p:txBody>
      </p:sp>
      <p:sp>
        <p:nvSpPr>
          <p:cNvPr id="8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and Vertical Text">
    <p:spTree>
      <p:nvGrpSpPr>
        <p:cNvPr id="1" name=""/>
        <p:cNvGrpSpPr/>
        <p:nvPr/>
      </p:nvGrpSpPr>
      <p:grpSpPr>
        <a:xfrm>
          <a:off x="0" y="0"/>
          <a:ext cx="0" cy="0"/>
          <a:chOff x="0" y="0"/>
          <a:chExt cx="0" cy="0"/>
        </a:xfrm>
      </p:grpSpPr>
      <p:sp>
        <p:nvSpPr>
          <p:cNvPr id="92" name="Title Text"/>
          <p:cNvSpPr txBox="1">
            <a:spLocks noGrp="1"/>
          </p:cNvSpPr>
          <p:nvPr>
            <p:ph type="title"/>
          </p:nvPr>
        </p:nvSpPr>
        <p:spPr>
          <a:prstGeom prst="rect">
            <a:avLst/>
          </a:prstGeom>
        </p:spPr>
        <p:txBody>
          <a:bodyPr/>
          <a:lstStyle/>
          <a:p>
            <a:r>
              <a:t>Title Text</a:t>
            </a:r>
          </a:p>
        </p:txBody>
      </p:sp>
      <p:sp>
        <p:nvSpPr>
          <p:cNvPr id="93"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9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Vertical Title and Text">
    <p:spTree>
      <p:nvGrpSpPr>
        <p:cNvPr id="1" name=""/>
        <p:cNvGrpSpPr/>
        <p:nvPr/>
      </p:nvGrpSpPr>
      <p:grpSpPr>
        <a:xfrm>
          <a:off x="0" y="0"/>
          <a:ext cx="0" cy="0"/>
          <a:chOff x="0" y="0"/>
          <a:chExt cx="0" cy="0"/>
        </a:xfrm>
      </p:grpSpPr>
      <p:sp>
        <p:nvSpPr>
          <p:cNvPr id="101" name="Title Text"/>
          <p:cNvSpPr txBox="1">
            <a:spLocks noGrp="1"/>
          </p:cNvSpPr>
          <p:nvPr>
            <p:ph type="title"/>
          </p:nvPr>
        </p:nvSpPr>
        <p:spPr>
          <a:xfrm>
            <a:off x="8724900" y="365125"/>
            <a:ext cx="2628900" cy="5811838"/>
          </a:xfrm>
          <a:prstGeom prst="rect">
            <a:avLst/>
          </a:prstGeom>
        </p:spPr>
        <p:txBody>
          <a:bodyPr/>
          <a:lstStyle/>
          <a:p>
            <a:r>
              <a:t>Title Text</a:t>
            </a:r>
          </a:p>
        </p:txBody>
      </p:sp>
      <p:sp>
        <p:nvSpPr>
          <p:cNvPr id="102" name="Body Level One…"/>
          <p:cNvSpPr txBox="1">
            <a:spLocks noGrp="1"/>
          </p:cNvSpPr>
          <p:nvPr>
            <p:ph type="body" idx="1"/>
          </p:nvPr>
        </p:nvSpPr>
        <p:spPr>
          <a:xfrm>
            <a:off x="838200" y="365125"/>
            <a:ext cx="7734300" cy="5811838"/>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0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F855075-B9E9-4A21-9AF8-5FE5F6D182F3}" type="datetimeFigureOut">
              <a:rPr lang="en-US" smtClean="0"/>
              <a:t>4/5/20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70158BB-736B-4270-B25B-47CB06C74612}" type="slidenum">
              <a:rPr lang="en-US" smtClean="0"/>
              <a:t>‹#›</a:t>
            </a:fld>
            <a:endParaRPr lang="en-US"/>
          </a:p>
        </p:txBody>
      </p:sp>
    </p:spTree>
    <p:extLst>
      <p:ext uri="{BB962C8B-B14F-4D97-AF65-F5344CB8AC3E}">
        <p14:creationId xmlns:p14="http://schemas.microsoft.com/office/powerpoint/2010/main" val="33950428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838200" y="365125"/>
            <a:ext cx="10515600" cy="1325563"/>
          </a:xfrm>
          <a:prstGeom prst="rect">
            <a:avLst/>
          </a:prstGeom>
          <a:ln w="12700">
            <a:miter lim="400000"/>
          </a:ln>
          <a:extLst>
            <a:ext uri="{C572A759-6A51-4108-AA02-DFA0A04FC94B}">
              <ma14:wrappingTextBoxFlag xmlns="" xmlns:ma14="http://schemas.microsoft.com/office/mac/drawingml/2011/main" val="1"/>
            </a:ext>
          </a:extLst>
        </p:spPr>
        <p:txBody>
          <a:bodyPr lIns="45719" rIns="45719" anchor="ctr">
            <a:normAutofit/>
          </a:bodyPr>
          <a:lstStyle/>
          <a:p>
            <a:r>
              <a:t>Title Text</a:t>
            </a:r>
          </a:p>
        </p:txBody>
      </p:sp>
      <p:sp>
        <p:nvSpPr>
          <p:cNvPr id="3" name="Body Level One…"/>
          <p:cNvSpPr txBox="1">
            <a:spLocks noGrp="1"/>
          </p:cNvSpPr>
          <p:nvPr>
            <p:ph type="body" idx="1"/>
          </p:nvPr>
        </p:nvSpPr>
        <p:spPr>
          <a:xfrm>
            <a:off x="838200" y="1825625"/>
            <a:ext cx="10515600" cy="4351338"/>
          </a:xfrm>
          <a:prstGeom prst="rect">
            <a:avLst/>
          </a:prstGeom>
          <a:ln w="12700">
            <a:miter lim="400000"/>
          </a:ln>
          <a:extLst>
            <a:ext uri="{C572A759-6A51-4108-AA02-DFA0A04FC94B}">
              <ma14:wrappingTextBoxFlag xmlns="" xmlns:ma14="http://schemas.microsoft.com/office/mac/drawingml/2011/main" val="1"/>
            </a:ext>
          </a:extLst>
        </p:spPr>
        <p:txBody>
          <a:bodyPr lIns="45719" rIns="45719">
            <a:normAutofit/>
          </a:bodyP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11089818" y="6404292"/>
            <a:ext cx="263983" cy="269241"/>
          </a:xfrm>
          <a:prstGeom prst="rect">
            <a:avLst/>
          </a:prstGeom>
          <a:ln w="12700">
            <a:miter lim="400000"/>
          </a:ln>
        </p:spPr>
        <p:txBody>
          <a:bodyPr wrap="none" lIns="45719" rIns="45719" anchor="ctr">
            <a:spAutoFit/>
          </a:bodyPr>
          <a:lstStyle>
            <a:lvl1pPr algn="r">
              <a:defRPr sz="1200">
                <a:solidFill>
                  <a:srgbClr val="888888"/>
                </a:solidFil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50" r:id="rId1"/>
    <p:sldLayoutId id="2147483655" r:id="rId2"/>
    <p:sldLayoutId id="2147483656" r:id="rId3"/>
    <p:sldLayoutId id="2147483657" r:id="rId4"/>
    <p:sldLayoutId id="2147483658" r:id="rId5"/>
    <p:sldLayoutId id="2147483659" r:id="rId6"/>
    <p:sldLayoutId id="2147483660" r:id="rId7"/>
  </p:sldLayoutIdLst>
  <p:transition spd="med"/>
  <p:txStyles>
    <p:titleStyle>
      <a:lvl1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1pPr>
      <a:lvl2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2pPr>
      <a:lvl3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3pPr>
      <a:lvl4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4pPr>
      <a:lvl5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5pPr>
      <a:lvl6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6pPr>
      <a:lvl7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7pPr>
      <a:lvl8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8pPr>
      <a:lvl9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9pPr>
    </p:titleStyle>
    <p:bodyStyle>
      <a:lvl1pPr marL="228600" marR="0" indent="-228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1pPr>
      <a:lvl2pPr marL="723900" marR="0" indent="-2667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2pPr>
      <a:lvl3pPr marL="1234439" marR="0" indent="-320039"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3pPr>
      <a:lvl4pPr marL="1727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4pPr>
      <a:lvl5pPr marL="21844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9pPr>
    </p:bodyStyle>
    <p:otherStyle>
      <a:lvl1pPr marL="0" marR="0" indent="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1pPr>
      <a:lvl2pPr marL="0" marR="0" indent="4572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2pPr>
      <a:lvl3pPr marL="0" marR="0" indent="9144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3pPr>
      <a:lvl4pPr marL="0" marR="0" indent="13716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4pPr>
      <a:lvl5pPr marL="0" marR="0" indent="18288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5pPr>
      <a:lvl6pPr marL="0" marR="0" indent="22860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6pPr>
      <a:lvl7pPr marL="0" marR="0" indent="27432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7pPr>
      <a:lvl8pPr marL="0" marR="0" indent="32004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8pPr>
      <a:lvl9pPr marL="0" marR="0" indent="36576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png"/><Relationship Id="rId7"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5.png"/><Relationship Id="rId4" Type="http://schemas.openxmlformats.org/officeDocument/2006/relationships/image" Target="../media/image6.png"/><Relationship Id="rId9"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1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1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3.jpe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6.emf"/><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7.png"/><Relationship Id="rId7"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6.png"/><Relationship Id="rId7" Type="http://schemas.openxmlformats.org/officeDocument/2006/relationships/image" Target="../media/image180.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image" Target="../media/image18.png"/><Relationship Id="rId10" Type="http://schemas.openxmlformats.org/officeDocument/2006/relationships/image" Target="../media/image20.PNG"/><Relationship Id="rId4" Type="http://schemas.openxmlformats.org/officeDocument/2006/relationships/image" Target="../media/image17.png"/><Relationship Id="rId9"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Construction of Intracellular Signaling Network"/>
          <p:cNvSpPr txBox="1"/>
          <p:nvPr/>
        </p:nvSpPr>
        <p:spPr>
          <a:xfrm>
            <a:off x="1019909" y="1288472"/>
            <a:ext cx="10152182" cy="1754326"/>
          </a:xfrm>
          <a:prstGeom prst="rect">
            <a:avLst/>
          </a:prstGeom>
          <a:ln w="12700">
            <a:miter lim="400000"/>
          </a:ln>
          <a:extLst>
            <a:ext uri="{C572A759-6A51-4108-AA02-DFA0A04FC94B}">
              <ma14:wrappingTextBoxFlag xmlns="" xmlns:ma14="http://schemas.microsoft.com/office/mac/drawingml/2011/main" val="1"/>
            </a:ext>
          </a:extLst>
        </p:spPr>
        <p:txBody>
          <a:bodyPr wrap="square" lIns="45719" rIns="45719">
            <a:spAutoFit/>
          </a:bodyPr>
          <a:lstStyle>
            <a:lvl1pPr>
              <a:defRPr sz="3600" b="1">
                <a:solidFill>
                  <a:srgbClr val="106BCE"/>
                </a:solidFill>
                <a:latin typeface="+mn-lt"/>
                <a:ea typeface="+mn-ea"/>
                <a:cs typeface="+mn-cs"/>
                <a:sym typeface="Helvetica"/>
              </a:defRPr>
            </a:lvl1pPr>
          </a:lstStyle>
          <a:p>
            <a:pPr algn="ctr"/>
            <a:r>
              <a:rPr lang="en-US" dirty="0">
                <a:latin typeface="Arial" panose="020B0604020202020204" pitchFamily="34" charset="0"/>
                <a:cs typeface="Arial" panose="020B0604020202020204" pitchFamily="34" charset="0"/>
              </a:rPr>
              <a:t>Identification of Combinations of Targets for Reversion of Tumorigenesis in Claudin-Low Triple Negative Breast Cancer</a:t>
            </a:r>
          </a:p>
        </p:txBody>
      </p:sp>
      <p:sp>
        <p:nvSpPr>
          <p:cNvPr id="4" name="AutoShape 4" descr="thumbs, up icon"/>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2" name="TextBox 1"/>
          <p:cNvSpPr txBox="1"/>
          <p:nvPr/>
        </p:nvSpPr>
        <p:spPr>
          <a:xfrm>
            <a:off x="3612573" y="3560618"/>
            <a:ext cx="4966854" cy="28623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Calibri"/>
              </a:rPr>
              <a:t>Madeleine S. </a:t>
            </a:r>
            <a:r>
              <a:rPr kumimoji="0" lang="en-US" sz="1800" b="0" i="0" u="none" strike="noStrike" cap="none" spc="0" normalizeH="0" baseline="0" dirty="0" err="1">
                <a:ln>
                  <a:noFill/>
                </a:ln>
                <a:solidFill>
                  <a:srgbClr val="000000"/>
                </a:solidFill>
                <a:effectLst/>
                <a:uFillTx/>
                <a:latin typeface="Arial" panose="020B0604020202020204" pitchFamily="34" charset="0"/>
                <a:cs typeface="Arial" panose="020B0604020202020204" pitchFamily="34" charset="0"/>
                <a:sym typeface="Calibri"/>
              </a:rPr>
              <a:t>Gastonguay</a:t>
            </a:r>
            <a:endParaRPr kumimoji="0" lang="en-US" sz="18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Calibri"/>
            </a:endParaRPr>
          </a:p>
          <a:p>
            <a:pPr marL="0" marR="0" indent="0" algn="ctr" defTabSz="914400" rtl="0" fontAlgn="auto" latinLnBrk="0" hangingPunct="0">
              <a:lnSpc>
                <a:spcPct val="100000"/>
              </a:lnSpc>
              <a:spcBef>
                <a:spcPts val="0"/>
              </a:spcBef>
              <a:spcAft>
                <a:spcPts val="0"/>
              </a:spcAft>
              <a:buClrTx/>
              <a:buSzTx/>
              <a:buFontTx/>
              <a:buNone/>
              <a:tabLst/>
            </a:pPr>
            <a:r>
              <a:rPr lang="en-US" dirty="0">
                <a:latin typeface="Arial" panose="020B0604020202020204" pitchFamily="34" charset="0"/>
                <a:cs typeface="Arial" panose="020B0604020202020204" pitchFamily="34" charset="0"/>
              </a:rPr>
              <a:t>Advisor: Paola Vera-Licona, PhD</a:t>
            </a:r>
            <a:endParaRPr kumimoji="0" lang="en-US" sz="18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Calibri"/>
            </a:endParaRPr>
          </a:p>
          <a:p>
            <a:pPr marL="0" marR="0" indent="0" algn="ctr" defTabSz="914400" rtl="0" fontAlgn="auto" latinLnBrk="0" hangingPunct="0">
              <a:lnSpc>
                <a:spcPct val="100000"/>
              </a:lnSpc>
              <a:spcBef>
                <a:spcPts val="0"/>
              </a:spcBef>
              <a:spcAft>
                <a:spcPts val="0"/>
              </a:spcAft>
              <a:buClrTx/>
              <a:buSzTx/>
              <a:buFontTx/>
              <a:buNone/>
              <a:tabLst/>
            </a:pPr>
            <a:r>
              <a:rPr lang="en-US" dirty="0">
                <a:latin typeface="Arial" panose="020B0604020202020204" pitchFamily="34" charset="0"/>
                <a:cs typeface="Arial" panose="020B0604020202020204" pitchFamily="34" charset="0"/>
              </a:rPr>
              <a:t>Computational Systems Medicine Research Group</a:t>
            </a:r>
          </a:p>
          <a:p>
            <a:pPr marL="0" marR="0" indent="0" algn="ctr" defTabSz="914400" rtl="0" fontAlgn="auto" latinLnBrk="0" hangingPunct="0">
              <a:lnSpc>
                <a:spcPct val="100000"/>
              </a:lnSpc>
              <a:spcBef>
                <a:spcPts val="0"/>
              </a:spcBef>
              <a:spcAft>
                <a:spcPts val="0"/>
              </a:spcAft>
              <a:buClrTx/>
              <a:buSzTx/>
              <a:buFontTx/>
              <a:buNone/>
              <a:tabLst/>
            </a:pPr>
            <a:r>
              <a:rPr lang="en-US" dirty="0">
                <a:latin typeface="Arial" panose="020B0604020202020204" pitchFamily="34" charset="0"/>
                <a:cs typeface="Arial" panose="020B0604020202020204" pitchFamily="34" charset="0"/>
              </a:rPr>
              <a:t>Center for Quantitative Medicine</a:t>
            </a:r>
          </a:p>
          <a:p>
            <a:pPr marL="0" marR="0" indent="0" algn="ctr"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Calibri"/>
            </a:endParaRPr>
          </a:p>
          <a:p>
            <a:pPr marL="0" marR="0" indent="0" algn="ctr" defTabSz="914400" rtl="0" fontAlgn="auto" latinLnBrk="0" hangingPunct="0">
              <a:lnSpc>
                <a:spcPct val="100000"/>
              </a:lnSpc>
              <a:spcBef>
                <a:spcPts val="0"/>
              </a:spcBef>
              <a:spcAft>
                <a:spcPts val="0"/>
              </a:spcAft>
              <a:buClrTx/>
              <a:buSzTx/>
              <a:buFontTx/>
              <a:buNone/>
              <a:tabLst/>
            </a:pPr>
            <a:endParaRPr lang="en-US" dirty="0">
              <a:latin typeface="Arial" panose="020B0604020202020204" pitchFamily="34" charset="0"/>
              <a:cs typeface="Arial" panose="020B0604020202020204" pitchFamily="34" charset="0"/>
            </a:endParaRPr>
          </a:p>
          <a:p>
            <a:pPr marL="0" marR="0" indent="0" algn="ctr"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Calibri"/>
              </a:rPr>
              <a:t>CCAM Summer Research Presentation</a:t>
            </a:r>
          </a:p>
          <a:p>
            <a:pPr marL="0" marR="0" indent="0" algn="ctr" defTabSz="914400" rtl="0" fontAlgn="auto" latinLnBrk="0" hangingPunct="0">
              <a:lnSpc>
                <a:spcPct val="100000"/>
              </a:lnSpc>
              <a:spcBef>
                <a:spcPts val="0"/>
              </a:spcBef>
              <a:spcAft>
                <a:spcPts val="0"/>
              </a:spcAft>
              <a:buClrTx/>
              <a:buSzTx/>
              <a:buFontTx/>
              <a:buNone/>
              <a:tabLst/>
            </a:pPr>
            <a:r>
              <a:rPr lang="en-US" dirty="0">
                <a:latin typeface="Arial" panose="020B0604020202020204" pitchFamily="34" charset="0"/>
                <a:cs typeface="Arial" panose="020B0604020202020204" pitchFamily="34" charset="0"/>
              </a:rPr>
              <a:t>7/26/2019</a:t>
            </a:r>
          </a:p>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Calibri"/>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70913" y="7937"/>
            <a:ext cx="816935" cy="609653"/>
          </a:xfrm>
          <a:prstGeom prst="rect">
            <a:avLst/>
          </a:prstGeom>
        </p:spPr>
      </p:pic>
      <p:sp>
        <p:nvSpPr>
          <p:cNvPr id="5" name="TextBox 4">
            <a:extLst>
              <a:ext uri="{FF2B5EF4-FFF2-40B4-BE49-F238E27FC236}">
                <a16:creationId xmlns:a16="http://schemas.microsoft.com/office/drawing/2014/main" id="{2C489FDD-7D41-5749-832D-8F3C13F297E2}"/>
              </a:ext>
            </a:extLst>
          </p:cNvPr>
          <p:cNvSpPr txBox="1"/>
          <p:nvPr/>
        </p:nvSpPr>
        <p:spPr>
          <a:xfrm>
            <a:off x="9893300" y="5740400"/>
            <a:ext cx="92396"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Calibri"/>
            </a:endParaRPr>
          </a:p>
        </p:txBody>
      </p:sp>
    </p:spTree>
    <p:extLst>
      <p:ext uri="{BB962C8B-B14F-4D97-AF65-F5344CB8AC3E}">
        <p14:creationId xmlns:p14="http://schemas.microsoft.com/office/powerpoint/2010/main" val="565945846"/>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4" descr="thumbs, up icon"/>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1" name="Picture 5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70913" y="7937"/>
            <a:ext cx="816935" cy="609653"/>
          </a:xfrm>
          <a:prstGeom prst="rect">
            <a:avLst/>
          </a:prstGeom>
        </p:spPr>
      </p:pic>
      <p:sp>
        <p:nvSpPr>
          <p:cNvPr id="21" name="Introduction"/>
          <p:cNvSpPr txBox="1"/>
          <p:nvPr/>
        </p:nvSpPr>
        <p:spPr>
          <a:xfrm>
            <a:off x="112351" y="59361"/>
            <a:ext cx="2841481" cy="461665"/>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sz="3600" b="1">
                <a:solidFill>
                  <a:srgbClr val="106BCE"/>
                </a:solidFill>
                <a:latin typeface="+mn-lt"/>
                <a:ea typeface="+mn-ea"/>
                <a:cs typeface="+mn-cs"/>
                <a:sym typeface="Helvetica"/>
              </a:defRPr>
            </a:lvl1pPr>
          </a:lstStyle>
          <a:p>
            <a:r>
              <a:rPr lang="en-US" sz="2400" i="1" dirty="0"/>
              <a:t>In Silico</a:t>
            </a:r>
            <a:r>
              <a:rPr lang="en-US" sz="2400" dirty="0"/>
              <a:t> Screening</a:t>
            </a:r>
            <a:endParaRPr lang="en-US" sz="2400" i="1" dirty="0"/>
          </a:p>
        </p:txBody>
      </p:sp>
      <p:pic>
        <p:nvPicPr>
          <p:cNvPr id="27" name="Picture 2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84102" y="1063665"/>
            <a:ext cx="2607418" cy="2345950"/>
          </a:xfrm>
          <a:prstGeom prst="rect">
            <a:avLst/>
          </a:prstGeom>
        </p:spPr>
      </p:pic>
      <p:sp>
        <p:nvSpPr>
          <p:cNvPr id="28" name="Right Arrow 27">
            <a:extLst>
              <a:ext uri="{FF2B5EF4-FFF2-40B4-BE49-F238E27FC236}">
                <a16:creationId xmlns:a16="http://schemas.microsoft.com/office/drawing/2014/main" id="{3375D16D-C8A7-064D-887C-F68BA192EA7F}"/>
              </a:ext>
            </a:extLst>
          </p:cNvPr>
          <p:cNvSpPr/>
          <p:nvPr/>
        </p:nvSpPr>
        <p:spPr>
          <a:xfrm>
            <a:off x="5350971" y="1701676"/>
            <a:ext cx="845270" cy="468990"/>
          </a:xfrm>
          <a:prstGeom prst="rightArrow">
            <a:avLst/>
          </a:prstGeom>
          <a:solidFill>
            <a:srgbClr val="106BCE"/>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Calibri"/>
            </a:endParaRPr>
          </a:p>
        </p:txBody>
      </p:sp>
      <p:sp>
        <p:nvSpPr>
          <p:cNvPr id="40" name="AutoShape 2" descr="image.p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3" name="Picture 32">
            <a:extLst>
              <a:ext uri="{FF2B5EF4-FFF2-40B4-BE49-F238E27FC236}">
                <a16:creationId xmlns:a16="http://schemas.microsoft.com/office/drawing/2014/main" id="{12E44237-EE3D-ED49-AEC1-B0CE319D946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352257" y="1040665"/>
            <a:ext cx="3316917" cy="2352062"/>
          </a:xfrm>
          <a:prstGeom prst="rect">
            <a:avLst/>
          </a:prstGeom>
        </p:spPr>
      </p:pic>
      <p:pic>
        <p:nvPicPr>
          <p:cNvPr id="38" name="Picture 37">
            <a:extLst>
              <a:ext uri="{FF2B5EF4-FFF2-40B4-BE49-F238E27FC236}">
                <a16:creationId xmlns:a16="http://schemas.microsoft.com/office/drawing/2014/main" id="{B4DF6A83-6BD6-C54A-B0A3-C3837B2A0B2E}"/>
              </a:ext>
            </a:extLst>
          </p:cNvPr>
          <p:cNvPicPr>
            <a:picLocks noChangeAspect="1"/>
          </p:cNvPicPr>
          <p:nvPr/>
        </p:nvPicPr>
        <p:blipFill rotWithShape="1">
          <a:blip r:embed="rId6">
            <a:extLst>
              <a:ext uri="{28A0092B-C50C-407E-A947-70E740481C1C}">
                <a14:useLocalDpi xmlns:a14="http://schemas.microsoft.com/office/drawing/2010/main" val="0"/>
              </a:ext>
            </a:extLst>
          </a:blip>
          <a:srcRect l="1174" t="22995" r="79927" b="5066"/>
          <a:stretch/>
        </p:blipFill>
        <p:spPr>
          <a:xfrm>
            <a:off x="765811" y="2775768"/>
            <a:ext cx="1065481" cy="1007562"/>
          </a:xfrm>
          <a:prstGeom prst="rect">
            <a:avLst/>
          </a:prstGeom>
        </p:spPr>
      </p:pic>
      <p:cxnSp>
        <p:nvCxnSpPr>
          <p:cNvPr id="44" name="Straight Arrow Connector 43">
            <a:extLst>
              <a:ext uri="{FF2B5EF4-FFF2-40B4-BE49-F238E27FC236}">
                <a16:creationId xmlns:a16="http://schemas.microsoft.com/office/drawing/2014/main" id="{F24E3863-B0AF-9C47-B6F4-13E483D21976}"/>
              </a:ext>
            </a:extLst>
          </p:cNvPr>
          <p:cNvCxnSpPr>
            <a:cxnSpLocks/>
          </p:cNvCxnSpPr>
          <p:nvPr/>
        </p:nvCxnSpPr>
        <p:spPr>
          <a:xfrm flipH="1">
            <a:off x="1508760" y="2514600"/>
            <a:ext cx="640080" cy="400050"/>
          </a:xfrm>
          <a:prstGeom prst="straightConnector1">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nvGrpSpPr>
          <p:cNvPr id="18" name="Group 17">
            <a:extLst>
              <a:ext uri="{FF2B5EF4-FFF2-40B4-BE49-F238E27FC236}">
                <a16:creationId xmlns:a16="http://schemas.microsoft.com/office/drawing/2014/main" id="{E88C0975-0B16-6F49-9266-1BB4E7F030C4}"/>
              </a:ext>
            </a:extLst>
          </p:cNvPr>
          <p:cNvGrpSpPr/>
          <p:nvPr/>
        </p:nvGrpSpPr>
        <p:grpSpPr>
          <a:xfrm>
            <a:off x="6455199" y="3903980"/>
            <a:ext cx="2434590" cy="2595459"/>
            <a:chOff x="6195060" y="3903980"/>
            <a:chExt cx="2434590" cy="2595459"/>
          </a:xfrm>
        </p:grpSpPr>
        <p:grpSp>
          <p:nvGrpSpPr>
            <p:cNvPr id="61" name="Group 60">
              <a:extLst>
                <a:ext uri="{FF2B5EF4-FFF2-40B4-BE49-F238E27FC236}">
                  <a16:creationId xmlns:a16="http://schemas.microsoft.com/office/drawing/2014/main" id="{5355B605-5E2E-CD49-B0F3-D3112BE73298}"/>
                </a:ext>
              </a:extLst>
            </p:cNvPr>
            <p:cNvGrpSpPr/>
            <p:nvPr/>
          </p:nvGrpSpPr>
          <p:grpSpPr>
            <a:xfrm>
              <a:off x="6195060" y="4171950"/>
              <a:ext cx="2434590" cy="2327489"/>
              <a:chOff x="0" y="1703070"/>
              <a:chExt cx="2434590" cy="2327489"/>
            </a:xfrm>
          </p:grpSpPr>
          <p:pic>
            <p:nvPicPr>
              <p:cNvPr id="62" name="Picture 61">
                <a:extLst>
                  <a:ext uri="{FF2B5EF4-FFF2-40B4-BE49-F238E27FC236}">
                    <a16:creationId xmlns:a16="http://schemas.microsoft.com/office/drawing/2014/main" id="{7E6BA632-F6B6-A246-A8B3-C0D5651487B3}"/>
                  </a:ext>
                </a:extLst>
              </p:cNvPr>
              <p:cNvPicPr>
                <a:picLocks noChangeAspect="1"/>
              </p:cNvPicPr>
              <p:nvPr/>
            </p:nvPicPr>
            <p:blipFill rotWithShape="1">
              <a:blip r:embed="rId7"/>
              <a:srcRect t="13331" r="80031"/>
              <a:stretch/>
            </p:blipFill>
            <p:spPr>
              <a:xfrm>
                <a:off x="0" y="1977390"/>
                <a:ext cx="2434590" cy="2053169"/>
              </a:xfrm>
              <a:prstGeom prst="rect">
                <a:avLst/>
              </a:prstGeom>
            </p:spPr>
          </p:pic>
          <p:sp>
            <p:nvSpPr>
              <p:cNvPr id="63" name="Rectangle 62">
                <a:extLst>
                  <a:ext uri="{FF2B5EF4-FFF2-40B4-BE49-F238E27FC236}">
                    <a16:creationId xmlns:a16="http://schemas.microsoft.com/office/drawing/2014/main" id="{85D231A4-3B61-E243-A523-31EB1B29BD42}"/>
                  </a:ext>
                </a:extLst>
              </p:cNvPr>
              <p:cNvSpPr/>
              <p:nvPr/>
            </p:nvSpPr>
            <p:spPr>
              <a:xfrm>
                <a:off x="0" y="1703070"/>
                <a:ext cx="388620" cy="262890"/>
              </a:xfrm>
              <a:prstGeom prst="rect">
                <a:avLst/>
              </a:prstGeom>
              <a:solidFill>
                <a:srgbClr val="FFFFFF"/>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Calibri"/>
                </a:endParaRPr>
              </a:p>
            </p:txBody>
          </p:sp>
        </p:grpSp>
        <p:pic>
          <p:nvPicPr>
            <p:cNvPr id="64" name="Picture 63">
              <a:extLst>
                <a:ext uri="{FF2B5EF4-FFF2-40B4-BE49-F238E27FC236}">
                  <a16:creationId xmlns:a16="http://schemas.microsoft.com/office/drawing/2014/main" id="{C0D92654-C1AB-AB44-8A2C-9744ABC462DF}"/>
                </a:ext>
              </a:extLst>
            </p:cNvPr>
            <p:cNvPicPr>
              <a:picLocks noChangeAspect="1"/>
            </p:cNvPicPr>
            <p:nvPr/>
          </p:nvPicPr>
          <p:blipFill>
            <a:blip r:embed="rId8"/>
            <a:stretch>
              <a:fillRect/>
            </a:stretch>
          </p:blipFill>
          <p:spPr>
            <a:xfrm>
              <a:off x="7021830" y="3903980"/>
              <a:ext cx="864870" cy="420423"/>
            </a:xfrm>
            <a:prstGeom prst="rect">
              <a:avLst/>
            </a:prstGeom>
          </p:spPr>
        </p:pic>
      </p:grpSp>
      <p:sp>
        <p:nvSpPr>
          <p:cNvPr id="66" name="Right Arrow 65">
            <a:extLst>
              <a:ext uri="{FF2B5EF4-FFF2-40B4-BE49-F238E27FC236}">
                <a16:creationId xmlns:a16="http://schemas.microsoft.com/office/drawing/2014/main" id="{D47E7273-1207-8B4B-B489-3DB752D78771}"/>
              </a:ext>
            </a:extLst>
          </p:cNvPr>
          <p:cNvSpPr/>
          <p:nvPr/>
        </p:nvSpPr>
        <p:spPr>
          <a:xfrm>
            <a:off x="5069031" y="5043046"/>
            <a:ext cx="845270" cy="468990"/>
          </a:xfrm>
          <a:prstGeom prst="rightArrow">
            <a:avLst/>
          </a:prstGeom>
          <a:solidFill>
            <a:srgbClr val="106BCE"/>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Calibri"/>
            </a:endParaRPr>
          </a:p>
        </p:txBody>
      </p:sp>
      <p:sp>
        <p:nvSpPr>
          <p:cNvPr id="80" name="Rectangle 79">
            <a:extLst>
              <a:ext uri="{FF2B5EF4-FFF2-40B4-BE49-F238E27FC236}">
                <a16:creationId xmlns:a16="http://schemas.microsoft.com/office/drawing/2014/main" id="{226B66F6-0DBE-D84B-93DB-A368BD7BE14A}"/>
              </a:ext>
            </a:extLst>
          </p:cNvPr>
          <p:cNvSpPr/>
          <p:nvPr/>
        </p:nvSpPr>
        <p:spPr>
          <a:xfrm>
            <a:off x="582930" y="2514600"/>
            <a:ext cx="1645920" cy="1417320"/>
          </a:xfrm>
          <a:prstGeom prst="rect">
            <a:avLst/>
          </a:prstGeom>
          <a:solidFill>
            <a:srgbClr val="FFFFFF"/>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Calibri"/>
            </a:endParaRPr>
          </a:p>
        </p:txBody>
      </p:sp>
      <p:pic>
        <p:nvPicPr>
          <p:cNvPr id="65" name="Picture 64">
            <a:extLst>
              <a:ext uri="{FF2B5EF4-FFF2-40B4-BE49-F238E27FC236}">
                <a16:creationId xmlns:a16="http://schemas.microsoft.com/office/drawing/2014/main" id="{74B7DAEA-4B28-3F4B-999B-2BCAEDB5102C}"/>
              </a:ext>
            </a:extLst>
          </p:cNvPr>
          <p:cNvPicPr>
            <a:picLocks noChangeAspect="1"/>
          </p:cNvPicPr>
          <p:nvPr/>
        </p:nvPicPr>
        <p:blipFill rotWithShape="1">
          <a:blip r:embed="rId6">
            <a:extLst>
              <a:ext uri="{28A0092B-C50C-407E-A947-70E740481C1C}">
                <a14:useLocalDpi xmlns:a14="http://schemas.microsoft.com/office/drawing/2010/main" val="0"/>
              </a:ext>
            </a:extLst>
          </a:blip>
          <a:srcRect r="79927"/>
          <a:stretch/>
        </p:blipFill>
        <p:spPr>
          <a:xfrm>
            <a:off x="2098336" y="3710033"/>
            <a:ext cx="2426397" cy="3002922"/>
          </a:xfrm>
          <a:prstGeom prst="rect">
            <a:avLst/>
          </a:prstGeom>
        </p:spPr>
      </p:pic>
      <p:cxnSp>
        <p:nvCxnSpPr>
          <p:cNvPr id="85" name="Straight Arrow Connector 84">
            <a:extLst>
              <a:ext uri="{FF2B5EF4-FFF2-40B4-BE49-F238E27FC236}">
                <a16:creationId xmlns:a16="http://schemas.microsoft.com/office/drawing/2014/main" id="{A60D29CC-5024-EF45-A4BB-10BFD3359338}"/>
              </a:ext>
            </a:extLst>
          </p:cNvPr>
          <p:cNvCxnSpPr>
            <a:cxnSpLocks/>
          </p:cNvCxnSpPr>
          <p:nvPr/>
        </p:nvCxnSpPr>
        <p:spPr>
          <a:xfrm flipH="1" flipV="1">
            <a:off x="2282716" y="2517228"/>
            <a:ext cx="736381" cy="1471448"/>
          </a:xfrm>
          <a:prstGeom prst="straightConnector1">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nvGrpSpPr>
          <p:cNvPr id="89" name="Group 88">
            <a:extLst>
              <a:ext uri="{FF2B5EF4-FFF2-40B4-BE49-F238E27FC236}">
                <a16:creationId xmlns:a16="http://schemas.microsoft.com/office/drawing/2014/main" id="{D0764873-9CCC-A84C-A028-595486E0329D}"/>
              </a:ext>
            </a:extLst>
          </p:cNvPr>
          <p:cNvGrpSpPr/>
          <p:nvPr/>
        </p:nvGrpSpPr>
        <p:grpSpPr>
          <a:xfrm>
            <a:off x="2711669" y="1876097"/>
            <a:ext cx="6101255" cy="2814144"/>
            <a:chOff x="2711669" y="1876097"/>
            <a:chExt cx="6101255" cy="2814144"/>
          </a:xfrm>
        </p:grpSpPr>
        <p:sp>
          <p:nvSpPr>
            <p:cNvPr id="87" name="Rectangle 86">
              <a:extLst>
                <a:ext uri="{FF2B5EF4-FFF2-40B4-BE49-F238E27FC236}">
                  <a16:creationId xmlns:a16="http://schemas.microsoft.com/office/drawing/2014/main" id="{FE1BEBEF-FC0A-8D45-B608-A3E4D23AEEF1}"/>
                </a:ext>
              </a:extLst>
            </p:cNvPr>
            <p:cNvSpPr/>
            <p:nvPr/>
          </p:nvSpPr>
          <p:spPr>
            <a:xfrm>
              <a:off x="2711669" y="1876097"/>
              <a:ext cx="6101255" cy="2814144"/>
            </a:xfrm>
            <a:prstGeom prst="rect">
              <a:avLst/>
            </a:prstGeom>
            <a:solidFill>
              <a:srgbClr val="FFFFFF"/>
            </a:solidFill>
            <a:ln w="57150" cap="flat">
              <a:solidFill>
                <a:srgbClr val="FF0000"/>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Calibri"/>
              </a:endParaRPr>
            </a:p>
          </p:txBody>
        </p:sp>
        <p:sp>
          <p:nvSpPr>
            <p:cNvPr id="88" name="TextBox 87">
              <a:extLst>
                <a:ext uri="{FF2B5EF4-FFF2-40B4-BE49-F238E27FC236}">
                  <a16:creationId xmlns:a16="http://schemas.microsoft.com/office/drawing/2014/main" id="{16300A54-8775-6243-86D1-FD653AD2A945}"/>
                </a:ext>
              </a:extLst>
            </p:cNvPr>
            <p:cNvSpPr txBox="1"/>
            <p:nvPr/>
          </p:nvSpPr>
          <p:spPr>
            <a:xfrm>
              <a:off x="3326525" y="4264572"/>
              <a:ext cx="1521372"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1" i="0" u="none" strike="noStrike" cap="none" spc="0" normalizeH="0" baseline="0" dirty="0">
                  <a:ln>
                    <a:noFill/>
                  </a:ln>
                  <a:solidFill>
                    <a:srgbClr val="106BCE"/>
                  </a:solidFill>
                  <a:effectLst/>
                  <a:uFillTx/>
                  <a:latin typeface="+mj-lt"/>
                  <a:ea typeface="+mj-ea"/>
                  <a:cs typeface="+mj-cs"/>
                  <a:sym typeface="Calibri"/>
                </a:rPr>
                <a:t>Cancerous</a:t>
              </a:r>
            </a:p>
          </p:txBody>
        </p:sp>
        <p:sp>
          <p:nvSpPr>
            <p:cNvPr id="90" name="TextBox 89">
              <a:extLst>
                <a:ext uri="{FF2B5EF4-FFF2-40B4-BE49-F238E27FC236}">
                  <a16:creationId xmlns:a16="http://schemas.microsoft.com/office/drawing/2014/main" id="{822BB655-ED64-B34F-BB25-CBE24CC2BCF9}"/>
                </a:ext>
              </a:extLst>
            </p:cNvPr>
            <p:cNvSpPr txBox="1"/>
            <p:nvPr/>
          </p:nvSpPr>
          <p:spPr>
            <a:xfrm>
              <a:off x="7152291" y="4306613"/>
              <a:ext cx="1521372"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1" i="0" u="none" strike="noStrike" cap="none" spc="0" normalizeH="0" baseline="0" dirty="0">
                  <a:ln>
                    <a:noFill/>
                  </a:ln>
                  <a:solidFill>
                    <a:srgbClr val="106BCE"/>
                  </a:solidFill>
                  <a:effectLst/>
                  <a:uFillTx/>
                  <a:latin typeface="+mj-lt"/>
                  <a:ea typeface="+mj-ea"/>
                  <a:cs typeface="+mj-cs"/>
                  <a:sym typeface="Calibri"/>
                </a:rPr>
                <a:t>Perturbed</a:t>
              </a:r>
            </a:p>
          </p:txBody>
        </p:sp>
      </p:grpSp>
      <p:pic>
        <p:nvPicPr>
          <p:cNvPr id="68" name="Picture 67">
            <a:extLst>
              <a:ext uri="{FF2B5EF4-FFF2-40B4-BE49-F238E27FC236}">
                <a16:creationId xmlns:a16="http://schemas.microsoft.com/office/drawing/2014/main" id="{7A2B6C92-71E7-F246-B32F-A0BBDD4F1AA0}"/>
              </a:ext>
            </a:extLst>
          </p:cNvPr>
          <p:cNvPicPr>
            <a:picLocks noChangeAspect="1"/>
          </p:cNvPicPr>
          <p:nvPr/>
        </p:nvPicPr>
        <p:blipFill rotWithShape="1">
          <a:blip r:embed="rId7"/>
          <a:srcRect l="79031"/>
          <a:stretch/>
        </p:blipFill>
        <p:spPr>
          <a:xfrm>
            <a:off x="8722149" y="4210470"/>
            <a:ext cx="2556510" cy="2368979"/>
          </a:xfrm>
          <a:prstGeom prst="rect">
            <a:avLst/>
          </a:prstGeom>
        </p:spPr>
      </p:pic>
      <p:pic>
        <p:nvPicPr>
          <p:cNvPr id="71" name="Picture 70">
            <a:extLst>
              <a:ext uri="{FF2B5EF4-FFF2-40B4-BE49-F238E27FC236}">
                <a16:creationId xmlns:a16="http://schemas.microsoft.com/office/drawing/2014/main" id="{19851C9E-86B6-6843-B256-0D0C93EF9681}"/>
              </a:ext>
            </a:extLst>
          </p:cNvPr>
          <p:cNvPicPr>
            <a:picLocks noChangeAspect="1"/>
          </p:cNvPicPr>
          <p:nvPr/>
        </p:nvPicPr>
        <p:blipFill>
          <a:blip r:embed="rId9"/>
          <a:stretch>
            <a:fillRect/>
          </a:stretch>
        </p:blipFill>
        <p:spPr>
          <a:xfrm>
            <a:off x="8987579" y="3981450"/>
            <a:ext cx="1663700" cy="495300"/>
          </a:xfrm>
          <a:prstGeom prst="rect">
            <a:avLst/>
          </a:prstGeom>
        </p:spPr>
      </p:pic>
      <p:pic>
        <p:nvPicPr>
          <p:cNvPr id="42" name="Picture 41">
            <a:extLst>
              <a:ext uri="{FF2B5EF4-FFF2-40B4-BE49-F238E27FC236}">
                <a16:creationId xmlns:a16="http://schemas.microsoft.com/office/drawing/2014/main" id="{FE1943EB-DF5E-7E4D-9CD6-85C19ECE5905}"/>
              </a:ext>
            </a:extLst>
          </p:cNvPr>
          <p:cNvPicPr>
            <a:picLocks noChangeAspect="1"/>
          </p:cNvPicPr>
          <p:nvPr/>
        </p:nvPicPr>
        <p:blipFill rotWithShape="1">
          <a:blip r:embed="rId6">
            <a:extLst>
              <a:ext uri="{28A0092B-C50C-407E-A947-70E740481C1C}">
                <a14:useLocalDpi xmlns:a14="http://schemas.microsoft.com/office/drawing/2010/main" val="0"/>
              </a:ext>
            </a:extLst>
          </a:blip>
          <a:srcRect l="80291" t="24545" r="1271" b="5039"/>
          <a:stretch/>
        </p:blipFill>
        <p:spPr>
          <a:xfrm>
            <a:off x="995028" y="617220"/>
            <a:ext cx="1060210" cy="1005840"/>
          </a:xfrm>
          <a:prstGeom prst="rect">
            <a:avLst/>
          </a:prstGeom>
        </p:spPr>
      </p:pic>
      <p:cxnSp>
        <p:nvCxnSpPr>
          <p:cNvPr id="45" name="Straight Arrow Connector 44">
            <a:extLst>
              <a:ext uri="{FF2B5EF4-FFF2-40B4-BE49-F238E27FC236}">
                <a16:creationId xmlns:a16="http://schemas.microsoft.com/office/drawing/2014/main" id="{7521B505-8CBA-B443-A36C-0B6FB34BD6FF}"/>
              </a:ext>
            </a:extLst>
          </p:cNvPr>
          <p:cNvCxnSpPr/>
          <p:nvPr/>
        </p:nvCxnSpPr>
        <p:spPr>
          <a:xfrm>
            <a:off x="7221009" y="5212080"/>
            <a:ext cx="1691640" cy="0"/>
          </a:xfrm>
          <a:prstGeom prst="straightConnector1">
            <a:avLst/>
          </a:prstGeom>
          <a:ln w="31750" cap="flat" cmpd="sng" algn="ctr">
            <a:solidFill>
              <a:schemeClr val="dk1"/>
            </a:solidFill>
            <a:prstDash val="sysDot"/>
            <a:round/>
            <a:headEnd type="none" w="med" len="med"/>
            <a:tailEnd type="triangle" w="lg" len="med"/>
          </a:ln>
        </p:spPr>
        <p:style>
          <a:lnRef idx="0">
            <a:scrgbClr r="0" g="0" b="0"/>
          </a:lnRef>
          <a:fillRef idx="0">
            <a:scrgbClr r="0" g="0" b="0"/>
          </a:fillRef>
          <a:effectRef idx="0">
            <a:scrgbClr r="0" g="0" b="0"/>
          </a:effectRef>
          <a:fontRef idx="minor">
            <a:schemeClr val="tx1"/>
          </a:fontRef>
        </p:style>
      </p:cxnSp>
      <p:cxnSp>
        <p:nvCxnSpPr>
          <p:cNvPr id="43" name="Straight Arrow Connector 42">
            <a:extLst>
              <a:ext uri="{FF2B5EF4-FFF2-40B4-BE49-F238E27FC236}">
                <a16:creationId xmlns:a16="http://schemas.microsoft.com/office/drawing/2014/main" id="{31B6A3ED-95B9-3545-9AAE-0B6C6CCB8D8B}"/>
              </a:ext>
            </a:extLst>
          </p:cNvPr>
          <p:cNvCxnSpPr>
            <a:cxnSpLocks/>
          </p:cNvCxnSpPr>
          <p:nvPr/>
        </p:nvCxnSpPr>
        <p:spPr>
          <a:xfrm flipH="1" flipV="1">
            <a:off x="1885950" y="1143000"/>
            <a:ext cx="640080" cy="342900"/>
          </a:xfrm>
          <a:prstGeom prst="straightConnector1">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211692815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66"/>
                                        </p:tgtEl>
                                        <p:attrNameLst>
                                          <p:attrName>style.visibility</p:attrName>
                                        </p:attrNameLst>
                                      </p:cBhvr>
                                      <p:to>
                                        <p:strVal val="visible"/>
                                      </p:to>
                                    </p:set>
                                    <p:anim calcmode="lin" valueType="num">
                                      <p:cBhvr>
                                        <p:cTn id="7" dur="500" fill="hold"/>
                                        <p:tgtEl>
                                          <p:spTgt spid="66"/>
                                        </p:tgtEl>
                                        <p:attrNameLst>
                                          <p:attrName>ppt_w</p:attrName>
                                        </p:attrNameLst>
                                      </p:cBhvr>
                                      <p:tavLst>
                                        <p:tav tm="0">
                                          <p:val>
                                            <p:strVal val="#ppt_w*0.70"/>
                                          </p:val>
                                        </p:tav>
                                        <p:tav tm="100000">
                                          <p:val>
                                            <p:strVal val="#ppt_w"/>
                                          </p:val>
                                        </p:tav>
                                      </p:tavLst>
                                    </p:anim>
                                    <p:anim calcmode="lin" valueType="num">
                                      <p:cBhvr>
                                        <p:cTn id="8" dur="500" fill="hold"/>
                                        <p:tgtEl>
                                          <p:spTgt spid="66"/>
                                        </p:tgtEl>
                                        <p:attrNameLst>
                                          <p:attrName>ppt_h</p:attrName>
                                        </p:attrNameLst>
                                      </p:cBhvr>
                                      <p:tavLst>
                                        <p:tav tm="0">
                                          <p:val>
                                            <p:strVal val="#ppt_h"/>
                                          </p:val>
                                        </p:tav>
                                        <p:tav tm="100000">
                                          <p:val>
                                            <p:strVal val="#ppt_h"/>
                                          </p:val>
                                        </p:tav>
                                      </p:tavLst>
                                    </p:anim>
                                    <p:animEffect transition="in" filter="fade">
                                      <p:cBhvr>
                                        <p:cTn id="9" dur="500"/>
                                        <p:tgtEl>
                                          <p:spTgt spid="66"/>
                                        </p:tgtEl>
                                      </p:cBhvr>
                                    </p:animEffect>
                                  </p:childTnLst>
                                </p:cTn>
                              </p:par>
                              <p:par>
                                <p:cTn id="10" presetID="10" presetClass="entr" presetSubtype="0" fill="hold" nodeType="with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55" presetClass="entr" presetSubtype="0" fill="hold" grpId="0" nodeType="clickEffect">
                                  <p:stCondLst>
                                    <p:cond delay="0"/>
                                  </p:stCondLst>
                                  <p:childTnLst>
                                    <p:set>
                                      <p:cBhvr>
                                        <p:cTn id="16" dur="1" fill="hold">
                                          <p:stCondLst>
                                            <p:cond delay="0"/>
                                          </p:stCondLst>
                                        </p:cTn>
                                        <p:tgtEl>
                                          <p:spTgt spid="28"/>
                                        </p:tgtEl>
                                        <p:attrNameLst>
                                          <p:attrName>style.visibility</p:attrName>
                                        </p:attrNameLst>
                                      </p:cBhvr>
                                      <p:to>
                                        <p:strVal val="visible"/>
                                      </p:to>
                                    </p:set>
                                    <p:anim calcmode="lin" valueType="num">
                                      <p:cBhvr>
                                        <p:cTn id="17" dur="500" fill="hold"/>
                                        <p:tgtEl>
                                          <p:spTgt spid="28"/>
                                        </p:tgtEl>
                                        <p:attrNameLst>
                                          <p:attrName>ppt_w</p:attrName>
                                        </p:attrNameLst>
                                      </p:cBhvr>
                                      <p:tavLst>
                                        <p:tav tm="0">
                                          <p:val>
                                            <p:strVal val="#ppt_w*0.70"/>
                                          </p:val>
                                        </p:tav>
                                        <p:tav tm="100000">
                                          <p:val>
                                            <p:strVal val="#ppt_w"/>
                                          </p:val>
                                        </p:tav>
                                      </p:tavLst>
                                    </p:anim>
                                    <p:anim calcmode="lin" valueType="num">
                                      <p:cBhvr>
                                        <p:cTn id="18" dur="500" fill="hold"/>
                                        <p:tgtEl>
                                          <p:spTgt spid="28"/>
                                        </p:tgtEl>
                                        <p:attrNameLst>
                                          <p:attrName>ppt_h</p:attrName>
                                        </p:attrNameLst>
                                      </p:cBhvr>
                                      <p:tavLst>
                                        <p:tav tm="0">
                                          <p:val>
                                            <p:strVal val="#ppt_h"/>
                                          </p:val>
                                        </p:tav>
                                        <p:tav tm="100000">
                                          <p:val>
                                            <p:strVal val="#ppt_h"/>
                                          </p:val>
                                        </p:tav>
                                      </p:tavLst>
                                    </p:anim>
                                    <p:animEffect transition="in" filter="fade">
                                      <p:cBhvr>
                                        <p:cTn id="19" dur="500"/>
                                        <p:tgtEl>
                                          <p:spTgt spid="28"/>
                                        </p:tgtEl>
                                      </p:cBhvr>
                                    </p:animEffect>
                                  </p:childTnLst>
                                </p:cTn>
                              </p:par>
                              <p:par>
                                <p:cTn id="20" presetID="10" presetClass="entr" presetSubtype="0" fill="hold" nodeType="with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fade">
                                      <p:cBhvr>
                                        <p:cTn id="22" dur="500"/>
                                        <p:tgtEl>
                                          <p:spTgt spid="27"/>
                                        </p:tgtEl>
                                      </p:cBhvr>
                                    </p:animEffect>
                                  </p:childTnLst>
                                </p:cTn>
                              </p:par>
                              <p:par>
                                <p:cTn id="23" presetID="42" presetClass="path" presetSubtype="0" accel="50000" decel="50000" fill="hold" nodeType="withEffect">
                                  <p:stCondLst>
                                    <p:cond delay="0"/>
                                  </p:stCondLst>
                                  <p:childTnLst>
                                    <p:animMotion origin="layout" path="M -4.58333E-6 -3.7037E-6 L -0.17317 -0.26157 " pathEditMode="relative" rAng="0" ptsTypes="AA">
                                      <p:cBhvr>
                                        <p:cTn id="24" dur="1000" fill="hold"/>
                                        <p:tgtEl>
                                          <p:spTgt spid="65"/>
                                        </p:tgtEl>
                                        <p:attrNameLst>
                                          <p:attrName>ppt_x</p:attrName>
                                          <p:attrName>ppt_y</p:attrName>
                                        </p:attrNameLst>
                                      </p:cBhvr>
                                      <p:rCtr x="-8659" y="-13079"/>
                                    </p:animMotion>
                                  </p:childTnLst>
                                  <p:subTnLst>
                                    <p:set>
                                      <p:cBhvr override="childStyle">
                                        <p:cTn dur="1" fill="hold" display="0" masterRel="sameClick" afterEffect="1">
                                          <p:stCondLst>
                                            <p:cond evt="end" delay="0">
                                              <p:tn val="23"/>
                                            </p:cond>
                                          </p:stCondLst>
                                        </p:cTn>
                                        <p:tgtEl>
                                          <p:spTgt spid="65"/>
                                        </p:tgtEl>
                                        <p:attrNameLst>
                                          <p:attrName>style.visibility</p:attrName>
                                        </p:attrNameLst>
                                      </p:cBhvr>
                                      <p:to>
                                        <p:strVal val="hidden"/>
                                      </p:to>
                                    </p:set>
                                  </p:subTnLst>
                                </p:cTn>
                              </p:par>
                              <p:par>
                                <p:cTn id="25" presetID="1" presetClass="exit" presetSubtype="0" fill="hold" grpId="1" nodeType="withEffect">
                                  <p:stCondLst>
                                    <p:cond delay="0"/>
                                  </p:stCondLst>
                                  <p:childTnLst>
                                    <p:set>
                                      <p:cBhvr>
                                        <p:cTn id="26" dur="1" fill="hold">
                                          <p:stCondLst>
                                            <p:cond delay="0"/>
                                          </p:stCondLst>
                                        </p:cTn>
                                        <p:tgtEl>
                                          <p:spTgt spid="66"/>
                                        </p:tgtEl>
                                        <p:attrNameLst>
                                          <p:attrName>style.visibility</p:attrName>
                                        </p:attrNameLst>
                                      </p:cBhvr>
                                      <p:to>
                                        <p:strVal val="hidden"/>
                                      </p:to>
                                    </p:set>
                                  </p:childTnLst>
                                </p:cTn>
                              </p:par>
                              <p:par>
                                <p:cTn id="27" presetID="1" presetClass="exit" presetSubtype="0" fill="hold" grpId="0" nodeType="withEffect">
                                  <p:stCondLst>
                                    <p:cond delay="700"/>
                                  </p:stCondLst>
                                  <p:childTnLst>
                                    <p:set>
                                      <p:cBhvr>
                                        <p:cTn id="28" dur="1" fill="hold">
                                          <p:stCondLst>
                                            <p:cond delay="0"/>
                                          </p:stCondLst>
                                        </p:cTn>
                                        <p:tgtEl>
                                          <p:spTgt spid="80"/>
                                        </p:tgtEl>
                                        <p:attrNameLst>
                                          <p:attrName>style.visibility</p:attrName>
                                        </p:attrNameLst>
                                      </p:cBhvr>
                                      <p:to>
                                        <p:strVal val="hidden"/>
                                      </p:to>
                                    </p:set>
                                  </p:childTnLst>
                                </p:cTn>
                              </p:par>
                              <p:par>
                                <p:cTn id="29" presetID="6" presetClass="emph" presetSubtype="0" fill="hold" nodeType="withEffect">
                                  <p:stCondLst>
                                    <p:cond delay="0"/>
                                  </p:stCondLst>
                                  <p:childTnLst>
                                    <p:animScale>
                                      <p:cBhvr>
                                        <p:cTn id="30" dur="1000" fill="hold"/>
                                        <p:tgtEl>
                                          <p:spTgt spid="65"/>
                                        </p:tgtEl>
                                      </p:cBhvr>
                                      <p:by x="40000" y="40000"/>
                                    </p:animScale>
                                  </p:childTnLst>
                                </p:cTn>
                              </p:par>
                              <p:par>
                                <p:cTn id="31" presetID="42" presetClass="path" presetSubtype="0" accel="50000" decel="50000" fill="hold" nodeType="withEffect">
                                  <p:stCondLst>
                                    <p:cond delay="0"/>
                                  </p:stCondLst>
                                  <p:childTnLst>
                                    <p:animMotion origin="layout" path="M 3.125E-6 -3.33333E-6 L -0.13633 0.00996 " pathEditMode="relative" rAng="0" ptsTypes="AA">
                                      <p:cBhvr>
                                        <p:cTn id="32" dur="1000" fill="hold"/>
                                        <p:tgtEl>
                                          <p:spTgt spid="18"/>
                                        </p:tgtEl>
                                        <p:attrNameLst>
                                          <p:attrName>ppt_x</p:attrName>
                                          <p:attrName>ppt_y</p:attrName>
                                        </p:attrNameLst>
                                      </p:cBhvr>
                                      <p:rCtr x="-6823" y="486"/>
                                    </p:animMotion>
                                  </p:childTnLst>
                                </p:cTn>
                              </p:par>
                              <p:par>
                                <p:cTn id="33" presetID="10" presetClass="entr" presetSubtype="0" fill="hold" nodeType="withEffect">
                                  <p:stCondLst>
                                    <p:cond delay="0"/>
                                  </p:stCondLst>
                                  <p:childTnLst>
                                    <p:set>
                                      <p:cBhvr>
                                        <p:cTn id="34" dur="1" fill="hold">
                                          <p:stCondLst>
                                            <p:cond delay="0"/>
                                          </p:stCondLst>
                                        </p:cTn>
                                        <p:tgtEl>
                                          <p:spTgt spid="45"/>
                                        </p:tgtEl>
                                        <p:attrNameLst>
                                          <p:attrName>style.visibility</p:attrName>
                                        </p:attrNameLst>
                                      </p:cBhvr>
                                      <p:to>
                                        <p:strVal val="visible"/>
                                      </p:to>
                                    </p:set>
                                    <p:animEffect transition="in" filter="fade">
                                      <p:cBhvr>
                                        <p:cTn id="35" dur="500"/>
                                        <p:tgtEl>
                                          <p:spTgt spid="45"/>
                                        </p:tgtEl>
                                      </p:cBhvr>
                                    </p:animEffect>
                                  </p:childTnLst>
                                </p:cTn>
                              </p:par>
                              <p:par>
                                <p:cTn id="36" presetID="10" presetClass="entr" presetSubtype="0" fill="hold" nodeType="withEffect">
                                  <p:stCondLst>
                                    <p:cond delay="0"/>
                                  </p:stCondLst>
                                  <p:childTnLst>
                                    <p:set>
                                      <p:cBhvr>
                                        <p:cTn id="37" dur="1" fill="hold">
                                          <p:stCondLst>
                                            <p:cond delay="0"/>
                                          </p:stCondLst>
                                        </p:cTn>
                                        <p:tgtEl>
                                          <p:spTgt spid="68"/>
                                        </p:tgtEl>
                                        <p:attrNameLst>
                                          <p:attrName>style.visibility</p:attrName>
                                        </p:attrNameLst>
                                      </p:cBhvr>
                                      <p:to>
                                        <p:strVal val="visible"/>
                                      </p:to>
                                    </p:set>
                                    <p:animEffect transition="in" filter="fade">
                                      <p:cBhvr>
                                        <p:cTn id="38" dur="500"/>
                                        <p:tgtEl>
                                          <p:spTgt spid="68"/>
                                        </p:tgtEl>
                                      </p:cBhvr>
                                    </p:animEffect>
                                  </p:childTnLst>
                                </p:cTn>
                              </p:par>
                              <p:par>
                                <p:cTn id="39" presetID="1" presetClass="exit" presetSubtype="0" fill="hold" nodeType="withEffect">
                                  <p:stCondLst>
                                    <p:cond delay="0"/>
                                  </p:stCondLst>
                                  <p:childTnLst>
                                    <p:set>
                                      <p:cBhvr>
                                        <p:cTn id="40" dur="1" fill="hold">
                                          <p:stCondLst>
                                            <p:cond delay="0"/>
                                          </p:stCondLst>
                                        </p:cTn>
                                        <p:tgtEl>
                                          <p:spTgt spid="85"/>
                                        </p:tgtEl>
                                        <p:attrNameLst>
                                          <p:attrName>style.visibility</p:attrName>
                                        </p:attrNameLst>
                                      </p:cBhvr>
                                      <p:to>
                                        <p:strVal val="hidden"/>
                                      </p:to>
                                    </p:set>
                                  </p:childTnLst>
                                </p:cTn>
                              </p:par>
                              <p:par>
                                <p:cTn id="41" presetID="10" presetClass="entr" presetSubtype="0" fill="hold" nodeType="withEffect">
                                  <p:stCondLst>
                                    <p:cond delay="0"/>
                                  </p:stCondLst>
                                  <p:childTnLst>
                                    <p:set>
                                      <p:cBhvr>
                                        <p:cTn id="42" dur="1" fill="hold">
                                          <p:stCondLst>
                                            <p:cond delay="0"/>
                                          </p:stCondLst>
                                        </p:cTn>
                                        <p:tgtEl>
                                          <p:spTgt spid="71"/>
                                        </p:tgtEl>
                                        <p:attrNameLst>
                                          <p:attrName>style.visibility</p:attrName>
                                        </p:attrNameLst>
                                      </p:cBhvr>
                                      <p:to>
                                        <p:strVal val="visible"/>
                                      </p:to>
                                    </p:set>
                                    <p:animEffect transition="in" filter="fade">
                                      <p:cBhvr>
                                        <p:cTn id="43" dur="500"/>
                                        <p:tgtEl>
                                          <p:spTgt spid="71"/>
                                        </p:tgtEl>
                                      </p:cBhvr>
                                    </p:animEffect>
                                  </p:childTnLst>
                                </p:cTn>
                              </p:par>
                            </p:childTnLst>
                          </p:cTn>
                        </p:par>
                      </p:childTnLst>
                    </p:cTn>
                  </p:par>
                  <p:par>
                    <p:cTn id="44" fill="hold">
                      <p:stCondLst>
                        <p:cond delay="indefinite"/>
                      </p:stCondLst>
                      <p:childTnLst>
                        <p:par>
                          <p:cTn id="45" fill="hold">
                            <p:stCondLst>
                              <p:cond delay="0"/>
                            </p:stCondLst>
                            <p:childTnLst>
                              <p:par>
                                <p:cTn id="46" presetID="6" presetClass="emph" presetSubtype="0" fill="hold" nodeType="clickEffect">
                                  <p:stCondLst>
                                    <p:cond delay="0"/>
                                  </p:stCondLst>
                                  <p:childTnLst>
                                    <p:animScale>
                                      <p:cBhvr>
                                        <p:cTn id="47" dur="1000" fill="hold"/>
                                        <p:tgtEl>
                                          <p:spTgt spid="42"/>
                                        </p:tgtEl>
                                      </p:cBhvr>
                                      <p:by x="200000" y="200000"/>
                                    </p:animScale>
                                  </p:childTnLst>
                                </p:cTn>
                              </p:par>
                              <p:par>
                                <p:cTn id="48" presetID="0" presetClass="path" presetSubtype="0" accel="50000" decel="50000" fill="hold" nodeType="withEffect">
                                  <p:stCondLst>
                                    <p:cond delay="0"/>
                                  </p:stCondLst>
                                  <p:childTnLst>
                                    <p:animMotion origin="layout" path="M 0.00794 0.01343 L 0.20768 0.30348 " pathEditMode="relative" rAng="0" ptsTypes="AA">
                                      <p:cBhvr>
                                        <p:cTn id="49" dur="1000" fill="hold"/>
                                        <p:tgtEl>
                                          <p:spTgt spid="42"/>
                                        </p:tgtEl>
                                        <p:attrNameLst>
                                          <p:attrName>ppt_x</p:attrName>
                                          <p:attrName>ppt_y</p:attrName>
                                        </p:attrNameLst>
                                      </p:cBhvr>
                                      <p:rCtr x="9987" y="14491"/>
                                    </p:animMotion>
                                  </p:childTnLst>
                                </p:cTn>
                              </p:par>
                              <p:par>
                                <p:cTn id="50" presetID="42" presetClass="path" presetSubtype="0" accel="50000" decel="50000" fill="hold" nodeType="withEffect">
                                  <p:stCondLst>
                                    <p:cond delay="0"/>
                                  </p:stCondLst>
                                  <p:childTnLst>
                                    <p:animMotion origin="layout" path="M -2.29167E-6 -4.07407E-6 L -0.20638 -0.33333 " pathEditMode="relative" rAng="0" ptsTypes="AA">
                                      <p:cBhvr>
                                        <p:cTn id="51" dur="1000" fill="hold"/>
                                        <p:tgtEl>
                                          <p:spTgt spid="68"/>
                                        </p:tgtEl>
                                        <p:attrNameLst>
                                          <p:attrName>ppt_x</p:attrName>
                                          <p:attrName>ppt_y</p:attrName>
                                        </p:attrNameLst>
                                      </p:cBhvr>
                                      <p:rCtr x="-10326" y="-16667"/>
                                    </p:animMotion>
                                  </p:childTnLst>
                                </p:cTn>
                              </p:par>
                              <p:par>
                                <p:cTn id="52" presetID="10" presetClass="entr" presetSubtype="0" fill="hold" nodeType="withEffect">
                                  <p:stCondLst>
                                    <p:cond delay="0"/>
                                  </p:stCondLst>
                                  <p:childTnLst>
                                    <p:set>
                                      <p:cBhvr>
                                        <p:cTn id="53" dur="1" fill="hold">
                                          <p:stCondLst>
                                            <p:cond delay="0"/>
                                          </p:stCondLst>
                                        </p:cTn>
                                        <p:tgtEl>
                                          <p:spTgt spid="89"/>
                                        </p:tgtEl>
                                        <p:attrNameLst>
                                          <p:attrName>style.visibility</p:attrName>
                                        </p:attrNameLst>
                                      </p:cBhvr>
                                      <p:to>
                                        <p:strVal val="visible"/>
                                      </p:to>
                                    </p:set>
                                    <p:animEffect transition="in" filter="fade">
                                      <p:cBhvr>
                                        <p:cTn id="54" dur="500"/>
                                        <p:tgtEl>
                                          <p:spTgt spid="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66" grpId="0" animBg="1"/>
      <p:bldP spid="66" grpId="1" animBg="1"/>
      <p:bldP spid="80"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5607275" y="629973"/>
            <a:ext cx="5737827" cy="3279876"/>
          </a:xfrm>
          <a:prstGeom prst="rect">
            <a:avLst/>
          </a:prstGeom>
        </p:spPr>
      </p:pic>
      <p:sp>
        <p:nvSpPr>
          <p:cNvPr id="115" name="Introduction"/>
          <p:cNvSpPr txBox="1"/>
          <p:nvPr/>
        </p:nvSpPr>
        <p:spPr>
          <a:xfrm>
            <a:off x="245165" y="124691"/>
            <a:ext cx="11946835" cy="553998"/>
          </a:xfrm>
          <a:prstGeom prst="rect">
            <a:avLst/>
          </a:prstGeom>
          <a:ln w="12700">
            <a:miter lim="400000"/>
          </a:ln>
          <a:extLst>
            <a:ext uri="{C572A759-6A51-4108-AA02-DFA0A04FC94B}">
              <ma14:wrappingTextBoxFlag xmlns="" xmlns:ma14="http://schemas.microsoft.com/office/mac/drawingml/2011/main" val="1"/>
            </a:ext>
          </a:extLst>
        </p:spPr>
        <p:txBody>
          <a:bodyPr wrap="square" lIns="45719" rIns="45719">
            <a:spAutoFit/>
          </a:bodyPr>
          <a:lstStyle>
            <a:lvl1pPr>
              <a:defRPr sz="3600" b="1">
                <a:solidFill>
                  <a:srgbClr val="106BCE"/>
                </a:solidFill>
                <a:latin typeface="+mn-lt"/>
                <a:ea typeface="+mn-ea"/>
                <a:cs typeface="+mn-cs"/>
                <a:sym typeface="Helvetica"/>
              </a:defRPr>
            </a:lvl1pPr>
          </a:lstStyle>
          <a:p>
            <a:r>
              <a:rPr lang="en-US" sz="3000" dirty="0"/>
              <a:t>MDA-MB-231 Tumorigenic Intracellular Signaling Network</a:t>
            </a:r>
            <a:endParaRPr sz="3000" dirty="0"/>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70913" y="7937"/>
            <a:ext cx="816935" cy="609653"/>
          </a:xfrm>
          <a:prstGeom prst="rect">
            <a:avLst/>
          </a:prstGeom>
        </p:spPr>
      </p:pic>
      <p:sp>
        <p:nvSpPr>
          <p:cNvPr id="2" name="TextBox 1"/>
          <p:cNvSpPr txBox="1"/>
          <p:nvPr/>
        </p:nvSpPr>
        <p:spPr>
          <a:xfrm>
            <a:off x="586507" y="573061"/>
            <a:ext cx="4172029" cy="258532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marR="0" indent="-285750" algn="l" defTabSz="914400" rtl="0" fontAlgn="auto" latinLnBrk="0" hangingPunct="0">
              <a:lnSpc>
                <a:spcPct val="100000"/>
              </a:lnSpc>
              <a:spcBef>
                <a:spcPts val="0"/>
              </a:spcBef>
              <a:spcAft>
                <a:spcPts val="0"/>
              </a:spcAft>
              <a:buClrTx/>
              <a:buSzTx/>
              <a:buFont typeface="Arial" panose="020B0604020202020204" pitchFamily="34" charset="0"/>
              <a:buChar char="•"/>
              <a:tabLst/>
            </a:pPr>
            <a:r>
              <a:rPr lang="en-US" dirty="0"/>
              <a:t>1</a:t>
            </a:r>
            <a:r>
              <a:rPr kumimoji="0" lang="en-US" sz="1800" b="0" i="0" u="none" strike="noStrike" cap="none" spc="0" normalizeH="0" baseline="0" dirty="0">
                <a:ln>
                  <a:noFill/>
                </a:ln>
                <a:solidFill>
                  <a:srgbClr val="000000"/>
                </a:solidFill>
                <a:effectLst/>
                <a:uFillTx/>
                <a:latin typeface="+mj-lt"/>
                <a:ea typeface="+mj-ea"/>
                <a:cs typeface="+mj-cs"/>
                <a:sym typeface="Calibri"/>
              </a:rPr>
              <a:t>16 nodes,</a:t>
            </a:r>
            <a:r>
              <a:rPr kumimoji="0" lang="en-US" sz="1800" b="0" i="0" u="none" strike="noStrike" cap="none" spc="0" normalizeH="0" dirty="0">
                <a:ln>
                  <a:noFill/>
                </a:ln>
                <a:solidFill>
                  <a:srgbClr val="000000"/>
                </a:solidFill>
                <a:effectLst/>
                <a:uFillTx/>
                <a:latin typeface="+mj-lt"/>
                <a:ea typeface="+mj-ea"/>
                <a:cs typeface="+mj-cs"/>
                <a:sym typeface="Calibri"/>
              </a:rPr>
              <a:t> 259 edges</a:t>
            </a:r>
          </a:p>
          <a:p>
            <a:pPr marL="285750" lvl="2" indent="-285750">
              <a:buFont typeface="Arial" panose="020B0604020202020204" pitchFamily="34" charset="0"/>
              <a:buChar char="•"/>
            </a:pPr>
            <a:r>
              <a:rPr lang="en-US" dirty="0"/>
              <a:t>2</a:t>
            </a:r>
            <a:r>
              <a:rPr lang="en-US" baseline="0" dirty="0"/>
              <a:t>3 genes related</a:t>
            </a:r>
            <a:r>
              <a:rPr lang="en-US" dirty="0"/>
              <a:t> to EMT</a:t>
            </a:r>
          </a:p>
          <a:p>
            <a:pPr marL="285750" lvl="2" indent="-285750">
              <a:buFont typeface="Arial" panose="020B0604020202020204" pitchFamily="34" charset="0"/>
              <a:buChar char="•"/>
            </a:pPr>
            <a:r>
              <a:rPr kumimoji="0" lang="en-US" b="0" i="0" u="none" strike="noStrike" cap="none" spc="0" normalizeH="0" baseline="0" dirty="0">
                <a:ln>
                  <a:noFill/>
                </a:ln>
                <a:solidFill>
                  <a:srgbClr val="000000"/>
                </a:solidFill>
                <a:effectLst/>
                <a:uFillTx/>
                <a:latin typeface="+mj-lt"/>
                <a:ea typeface="+mj-ea"/>
                <a:cs typeface="+mj-cs"/>
                <a:sym typeface="Calibri"/>
              </a:rPr>
              <a:t>4</a:t>
            </a:r>
            <a:r>
              <a:rPr kumimoji="0" lang="en-US" b="0" i="0" u="none" strike="noStrike" cap="none" spc="0" normalizeH="0" dirty="0">
                <a:ln>
                  <a:noFill/>
                </a:ln>
                <a:solidFill>
                  <a:srgbClr val="000000"/>
                </a:solidFill>
                <a:effectLst/>
                <a:uFillTx/>
                <a:latin typeface="+mj-lt"/>
                <a:ea typeface="+mj-ea"/>
                <a:cs typeface="+mj-cs"/>
                <a:sym typeface="Calibri"/>
              </a:rPr>
              <a:t> </a:t>
            </a:r>
            <a:r>
              <a:rPr kumimoji="0" lang="en-US" b="0" i="0" u="none" strike="noStrike" cap="none" spc="0" normalizeH="0" dirty="0" err="1">
                <a:ln>
                  <a:noFill/>
                </a:ln>
                <a:solidFill>
                  <a:srgbClr val="000000"/>
                </a:solidFill>
                <a:effectLst/>
                <a:uFillTx/>
                <a:latin typeface="+mj-lt"/>
                <a:ea typeface="+mj-ea"/>
                <a:cs typeface="+mj-cs"/>
                <a:sym typeface="Calibri"/>
              </a:rPr>
              <a:t>Claudin</a:t>
            </a:r>
            <a:r>
              <a:rPr lang="en-US" dirty="0"/>
              <a:t>-Low related genes</a:t>
            </a:r>
          </a:p>
          <a:p>
            <a:pPr marL="285750" lvl="2" indent="-285750">
              <a:buFont typeface="Arial" panose="020B0604020202020204" pitchFamily="34" charset="0"/>
              <a:buChar char="•"/>
            </a:pPr>
            <a:r>
              <a:rPr kumimoji="0" lang="en-US" b="0" i="0" u="none" strike="noStrike" cap="none" spc="0" normalizeH="0" baseline="0" dirty="0">
                <a:ln>
                  <a:noFill/>
                </a:ln>
                <a:solidFill>
                  <a:srgbClr val="000000"/>
                </a:solidFill>
                <a:effectLst/>
                <a:uFillTx/>
                <a:latin typeface="+mj-lt"/>
                <a:ea typeface="+mj-ea"/>
                <a:cs typeface="+mj-cs"/>
                <a:sym typeface="Calibri"/>
              </a:rPr>
              <a:t>15</a:t>
            </a:r>
            <a:r>
              <a:rPr kumimoji="0" lang="en-US" b="0" i="0" u="none" strike="noStrike" cap="none" spc="0" normalizeH="0" dirty="0">
                <a:ln>
                  <a:noFill/>
                </a:ln>
                <a:solidFill>
                  <a:srgbClr val="000000"/>
                </a:solidFill>
                <a:effectLst/>
                <a:uFillTx/>
                <a:latin typeface="+mj-lt"/>
                <a:ea typeface="+mj-ea"/>
                <a:cs typeface="+mj-cs"/>
                <a:sym typeface="Calibri"/>
              </a:rPr>
              <a:t> breast cancer related genes</a:t>
            </a:r>
            <a:endParaRPr kumimoji="0" lang="en-US" b="0" i="0" u="none" strike="noStrike" cap="none" spc="0" normalizeH="0" baseline="0" dirty="0">
              <a:ln>
                <a:noFill/>
              </a:ln>
              <a:solidFill>
                <a:srgbClr val="000000"/>
              </a:solidFill>
              <a:effectLst/>
              <a:uFillTx/>
              <a:latin typeface="+mj-lt"/>
              <a:ea typeface="+mj-ea"/>
              <a:cs typeface="+mj-cs"/>
              <a:sym typeface="Calibri"/>
            </a:endParaRPr>
          </a:p>
          <a:p>
            <a:pPr marL="285750" marR="0" indent="-285750" algn="l" defTabSz="914400" rtl="0" fontAlgn="auto" latinLnBrk="0" hangingPunct="0">
              <a:lnSpc>
                <a:spcPct val="100000"/>
              </a:lnSpc>
              <a:spcBef>
                <a:spcPts val="0"/>
              </a:spcBef>
              <a:spcAft>
                <a:spcPts val="0"/>
              </a:spcAft>
              <a:buClrTx/>
              <a:buSzTx/>
              <a:buFont typeface="Arial" panose="020B0604020202020204" pitchFamily="34" charset="0"/>
              <a:buChar char="•"/>
              <a:tabLst/>
            </a:pPr>
            <a:r>
              <a:rPr lang="en-US" dirty="0"/>
              <a:t>8 Readout Nodes</a:t>
            </a:r>
          </a:p>
          <a:p>
            <a:pPr marL="285750" marR="0" indent="-285750" algn="l" defTabSz="914400" rtl="0" fontAlgn="auto" latinLnBrk="0" hangingPunct="0">
              <a:lnSpc>
                <a:spcPct val="100000"/>
              </a:lnSpc>
              <a:spcBef>
                <a:spcPts val="0"/>
              </a:spcBef>
              <a:spcAft>
                <a:spcPts val="0"/>
              </a:spcAft>
              <a:buClrTx/>
              <a:buSzTx/>
              <a:buFont typeface="Arial" panose="020B0604020202020204" pitchFamily="34" charset="0"/>
              <a:buChar char="•"/>
              <a:tabLst/>
            </a:pPr>
            <a:r>
              <a:rPr lang="en-US" dirty="0"/>
              <a:t>2 FC sets of 8 nodes</a:t>
            </a:r>
          </a:p>
          <a:p>
            <a:pPr marR="0" algn="l" defTabSz="914400" rtl="0" fontAlgn="auto" latinLnBrk="0" hangingPunct="0">
              <a:lnSpc>
                <a:spcPct val="100000"/>
              </a:lnSpc>
              <a:spcBef>
                <a:spcPts val="0"/>
              </a:spcBef>
              <a:spcAft>
                <a:spcPts val="0"/>
              </a:spcAft>
              <a:buClrTx/>
              <a:buSzTx/>
              <a:tabLst/>
            </a:pPr>
            <a:endParaRPr lang="en-US" dirty="0"/>
          </a:p>
          <a:p>
            <a:pPr marL="285750" marR="0" indent="-285750" algn="l" defTabSz="914400" rtl="0" fontAlgn="auto" latinLnBrk="0" hangingPunct="0">
              <a:lnSpc>
                <a:spcPct val="100000"/>
              </a:lnSpc>
              <a:spcBef>
                <a:spcPts val="0"/>
              </a:spcBef>
              <a:spcAft>
                <a:spcPts val="0"/>
              </a:spcAft>
              <a:buClrTx/>
              <a:buSzTx/>
              <a:buFont typeface="Arial" panose="020B0604020202020204" pitchFamily="34" charset="0"/>
              <a:buChar char="•"/>
              <a:tabLst/>
            </a:pPr>
            <a:endParaRPr lang="en-US" dirty="0"/>
          </a:p>
          <a:p>
            <a:pPr marL="285750" marR="0" indent="-285750" algn="l" defTabSz="914400" rtl="0" fontAlgn="auto" latinLnBrk="0" hangingPunct="0">
              <a:lnSpc>
                <a:spcPct val="100000"/>
              </a:lnSpc>
              <a:spcBef>
                <a:spcPts val="0"/>
              </a:spcBef>
              <a:spcAft>
                <a:spcPts val="0"/>
              </a:spcAft>
              <a:buClrTx/>
              <a:buSzTx/>
              <a:buFont typeface="Arial" panose="020B0604020202020204" pitchFamily="34" charset="0"/>
              <a:buChar char="•"/>
              <a:tabLst/>
            </a:pPr>
            <a:endParaRPr kumimoji="0" lang="en-US" sz="1800" b="0" i="0" u="none" strike="noStrike" cap="none" spc="0" normalizeH="0" baseline="0" dirty="0">
              <a:ln>
                <a:noFill/>
              </a:ln>
              <a:solidFill>
                <a:srgbClr val="000000"/>
              </a:solidFill>
              <a:effectLst/>
              <a:uFillTx/>
              <a:latin typeface="+mj-lt"/>
              <a:ea typeface="+mj-ea"/>
              <a:cs typeface="+mj-cs"/>
              <a:sym typeface="Calibri"/>
            </a:endParaRPr>
          </a:p>
        </p:txBody>
      </p:sp>
      <p:grpSp>
        <p:nvGrpSpPr>
          <p:cNvPr id="11" name="Group 10">
            <a:extLst>
              <a:ext uri="{FF2B5EF4-FFF2-40B4-BE49-F238E27FC236}">
                <a16:creationId xmlns:a16="http://schemas.microsoft.com/office/drawing/2014/main" id="{54891930-88F8-6345-81F1-3B4E5FBB8661}"/>
              </a:ext>
            </a:extLst>
          </p:cNvPr>
          <p:cNvGrpSpPr/>
          <p:nvPr/>
        </p:nvGrpSpPr>
        <p:grpSpPr>
          <a:xfrm>
            <a:off x="5440905" y="3895199"/>
            <a:ext cx="7217662" cy="3128339"/>
            <a:chOff x="5018848" y="4180036"/>
            <a:chExt cx="7217662" cy="3128339"/>
          </a:xfrm>
        </p:grpSpPr>
        <p:sp>
          <p:nvSpPr>
            <p:cNvPr id="7" name="Rectangle 6"/>
            <p:cNvSpPr/>
            <p:nvPr/>
          </p:nvSpPr>
          <p:spPr>
            <a:xfrm>
              <a:off x="5018848" y="4180036"/>
              <a:ext cx="7217662" cy="3128339"/>
            </a:xfrm>
            <a:prstGeom prst="rect">
              <a:avLst/>
            </a:prstGeom>
            <a:solidFill>
              <a:schemeClr val="tx2">
                <a:lumMod val="20000"/>
                <a:lumOff val="80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Calibri"/>
              </a:endParaRPr>
            </a:p>
          </p:txBody>
        </p:sp>
        <p:sp>
          <p:nvSpPr>
            <p:cNvPr id="3" name="TextBox 2"/>
            <p:cNvSpPr txBox="1"/>
            <p:nvPr/>
          </p:nvSpPr>
          <p:spPr>
            <a:xfrm>
              <a:off x="5226587" y="4329808"/>
              <a:ext cx="4438650"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sz="2200" b="1" i="1" dirty="0">
                  <a:solidFill>
                    <a:srgbClr val="106BCE"/>
                  </a:solidFill>
                </a:rPr>
                <a:t>In </a:t>
              </a:r>
              <a:r>
                <a:rPr lang="en-US" sz="2200" b="1" i="1" dirty="0" err="1">
                  <a:solidFill>
                    <a:srgbClr val="106BCE"/>
                  </a:solidFill>
                </a:rPr>
                <a:t>silico</a:t>
              </a:r>
              <a:r>
                <a:rPr lang="en-US" sz="2200" b="1" i="1" dirty="0">
                  <a:solidFill>
                    <a:srgbClr val="106BCE"/>
                  </a:solidFill>
                </a:rPr>
                <a:t> </a:t>
              </a:r>
              <a:r>
                <a:rPr lang="en-US" sz="2200" b="1" dirty="0">
                  <a:solidFill>
                    <a:srgbClr val="106BCE"/>
                  </a:solidFill>
                </a:rPr>
                <a:t>perturbations</a:t>
              </a:r>
              <a:endParaRPr kumimoji="0" lang="en-US" sz="2200" b="1" i="1" u="none" strike="noStrike" cap="none" spc="0" normalizeH="0" baseline="0" dirty="0">
                <a:ln>
                  <a:noFill/>
                </a:ln>
                <a:solidFill>
                  <a:srgbClr val="106BCE"/>
                </a:solidFill>
                <a:effectLst/>
                <a:uFillTx/>
                <a:sym typeface="Calibri"/>
              </a:endParaRPr>
            </a:p>
            <a:p>
              <a:pPr marL="0" marR="0" indent="0" algn="l" defTabSz="914400" rtl="0" fontAlgn="auto" latinLnBrk="0" hangingPunct="0">
                <a:lnSpc>
                  <a:spcPct val="100000"/>
                </a:lnSpc>
                <a:spcBef>
                  <a:spcPts val="0"/>
                </a:spcBef>
                <a:spcAft>
                  <a:spcPts val="0"/>
                </a:spcAft>
                <a:buClrTx/>
                <a:buSzTx/>
                <a:buFontTx/>
                <a:buNone/>
                <a:tabLst/>
              </a:pPr>
              <a:r>
                <a:rPr kumimoji="0" lang="en-US" sz="1400" b="0" i="0" u="none" strike="noStrike" cap="none" spc="0" normalizeH="0" baseline="0" dirty="0">
                  <a:ln>
                    <a:noFill/>
                  </a:ln>
                  <a:solidFill>
                    <a:srgbClr val="000000"/>
                  </a:solidFill>
                  <a:effectLst/>
                  <a:uFillTx/>
                  <a:sym typeface="Calibri"/>
                </a:rPr>
                <a:t>Inhibition</a:t>
              </a:r>
              <a:r>
                <a:rPr kumimoji="0" lang="en-US" sz="1400" b="0" i="0" u="none" strike="noStrike" cap="none" spc="0" normalizeH="0" dirty="0">
                  <a:ln>
                    <a:noFill/>
                  </a:ln>
                  <a:solidFill>
                    <a:srgbClr val="000000"/>
                  </a:solidFill>
                  <a:effectLst/>
                  <a:uFillTx/>
                  <a:sym typeface="Calibri"/>
                </a:rPr>
                <a:t> of: EGFR, HDAC3, MAPK6 </a:t>
              </a:r>
            </a:p>
          </p:txBody>
        </p:sp>
      </p:grpSp>
      <p:grpSp>
        <p:nvGrpSpPr>
          <p:cNvPr id="22" name="Group 21"/>
          <p:cNvGrpSpPr/>
          <p:nvPr/>
        </p:nvGrpSpPr>
        <p:grpSpPr>
          <a:xfrm>
            <a:off x="116777" y="2305492"/>
            <a:ext cx="5001212" cy="4338084"/>
            <a:chOff x="10225" y="1635230"/>
            <a:chExt cx="6452873" cy="5222770"/>
          </a:xfrm>
        </p:grpSpPr>
        <p:pic>
          <p:nvPicPr>
            <p:cNvPr id="20" name="Picture 19"/>
            <p:cNvPicPr>
              <a:picLocks noChangeAspect="1"/>
            </p:cNvPicPr>
            <p:nvPr/>
          </p:nvPicPr>
          <p:blipFill rotWithShape="1">
            <a:blip r:embed="rId5" cstate="print">
              <a:extLst>
                <a:ext uri="{28A0092B-C50C-407E-A947-70E740481C1C}">
                  <a14:useLocalDpi xmlns:a14="http://schemas.microsoft.com/office/drawing/2010/main" val="0"/>
                </a:ext>
              </a:extLst>
            </a:blip>
            <a:srcRect r="6956" b="14325"/>
            <a:stretch/>
          </p:blipFill>
          <p:spPr>
            <a:xfrm>
              <a:off x="3162015" y="1635230"/>
              <a:ext cx="3301083" cy="5222770"/>
            </a:xfrm>
            <a:prstGeom prst="rect">
              <a:avLst/>
            </a:prstGeom>
          </p:spPr>
        </p:pic>
        <p:pic>
          <p:nvPicPr>
            <p:cNvPr id="21" name="Picture 20"/>
            <p:cNvPicPr>
              <a:picLocks noChangeAspect="1"/>
            </p:cNvPicPr>
            <p:nvPr/>
          </p:nvPicPr>
          <p:blipFill rotWithShape="1">
            <a:blip r:embed="rId6" cstate="print">
              <a:extLst>
                <a:ext uri="{28A0092B-C50C-407E-A947-70E740481C1C}">
                  <a14:useLocalDpi xmlns:a14="http://schemas.microsoft.com/office/drawing/2010/main" val="0"/>
                </a:ext>
              </a:extLst>
            </a:blip>
            <a:srcRect r="6550" b="14357"/>
            <a:stretch/>
          </p:blipFill>
          <p:spPr>
            <a:xfrm>
              <a:off x="10225" y="1637181"/>
              <a:ext cx="3201554" cy="5220819"/>
            </a:xfrm>
            <a:prstGeom prst="rect">
              <a:avLst/>
            </a:prstGeom>
          </p:spPr>
        </p:pic>
      </p:grpSp>
      <p:sp>
        <p:nvSpPr>
          <p:cNvPr id="23" name="TextBox 22"/>
          <p:cNvSpPr txBox="1"/>
          <p:nvPr/>
        </p:nvSpPr>
        <p:spPr>
          <a:xfrm>
            <a:off x="380053" y="6550225"/>
            <a:ext cx="1679944"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400" b="1" i="0" u="none" strike="noStrike" cap="none" spc="0" normalizeH="0" baseline="0" dirty="0">
                <a:ln>
                  <a:noFill/>
                </a:ln>
                <a:solidFill>
                  <a:srgbClr val="106BCE"/>
                </a:solidFill>
                <a:effectLst/>
                <a:uFillTx/>
                <a:latin typeface="+mj-lt"/>
                <a:ea typeface="+mj-ea"/>
                <a:cs typeface="+mj-cs"/>
                <a:sym typeface="Calibri"/>
              </a:rPr>
              <a:t>RNA-</a:t>
            </a:r>
            <a:r>
              <a:rPr kumimoji="0" lang="en-US" sz="1400" b="1" i="0" u="none" strike="noStrike" cap="none" spc="0" normalizeH="0" baseline="0" dirty="0" err="1">
                <a:ln>
                  <a:noFill/>
                </a:ln>
                <a:solidFill>
                  <a:srgbClr val="106BCE"/>
                </a:solidFill>
                <a:effectLst/>
                <a:uFillTx/>
                <a:latin typeface="+mj-lt"/>
                <a:ea typeface="+mj-ea"/>
                <a:cs typeface="+mj-cs"/>
                <a:sym typeface="Calibri"/>
              </a:rPr>
              <a:t>seq</a:t>
            </a:r>
            <a:r>
              <a:rPr kumimoji="0" lang="en-US" sz="1400" b="1" i="0" u="none" strike="noStrike" cap="none" spc="0" normalizeH="0" baseline="0" dirty="0">
                <a:ln>
                  <a:noFill/>
                </a:ln>
                <a:solidFill>
                  <a:srgbClr val="106BCE"/>
                </a:solidFill>
                <a:effectLst/>
                <a:uFillTx/>
                <a:latin typeface="+mj-lt"/>
                <a:ea typeface="+mj-ea"/>
                <a:cs typeface="+mj-cs"/>
                <a:sym typeface="Calibri"/>
              </a:rPr>
              <a:t> data</a:t>
            </a:r>
          </a:p>
        </p:txBody>
      </p:sp>
      <p:sp>
        <p:nvSpPr>
          <p:cNvPr id="28" name="TextBox 27"/>
          <p:cNvSpPr txBox="1"/>
          <p:nvPr/>
        </p:nvSpPr>
        <p:spPr>
          <a:xfrm>
            <a:off x="2834303" y="6550225"/>
            <a:ext cx="1679944"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400" b="1" i="0" u="none" strike="noStrike" cap="none" spc="0" normalizeH="0" baseline="0" dirty="0">
                <a:ln>
                  <a:noFill/>
                </a:ln>
                <a:solidFill>
                  <a:srgbClr val="106BCE"/>
                </a:solidFill>
                <a:effectLst/>
                <a:uFillTx/>
                <a:latin typeface="+mj-lt"/>
                <a:ea typeface="+mj-ea"/>
                <a:cs typeface="+mj-cs"/>
                <a:sym typeface="Calibri"/>
              </a:rPr>
              <a:t>Attractor</a:t>
            </a:r>
            <a:r>
              <a:rPr kumimoji="0" lang="en-US" sz="1400" b="1" i="0" u="none" strike="noStrike" cap="none" spc="0" normalizeH="0" dirty="0">
                <a:ln>
                  <a:noFill/>
                </a:ln>
                <a:solidFill>
                  <a:srgbClr val="106BCE"/>
                </a:solidFill>
                <a:effectLst/>
                <a:uFillTx/>
                <a:latin typeface="+mj-lt"/>
                <a:ea typeface="+mj-ea"/>
                <a:cs typeface="+mj-cs"/>
                <a:sym typeface="Calibri"/>
              </a:rPr>
              <a:t> Values</a:t>
            </a:r>
            <a:endParaRPr kumimoji="0" lang="en-US" sz="1400" b="1" i="0" u="none" strike="noStrike" cap="none" spc="0" normalizeH="0" baseline="0" dirty="0">
              <a:ln>
                <a:noFill/>
              </a:ln>
              <a:solidFill>
                <a:srgbClr val="106BCE"/>
              </a:solidFill>
              <a:effectLst/>
              <a:uFillTx/>
              <a:latin typeface="+mj-lt"/>
              <a:ea typeface="+mj-ea"/>
              <a:cs typeface="+mj-cs"/>
              <a:sym typeface="Calibri"/>
            </a:endParaRPr>
          </a:p>
        </p:txBody>
      </p:sp>
      <p:pic>
        <p:nvPicPr>
          <p:cNvPr id="8" name="Picture 7">
            <a:extLst>
              <a:ext uri="{FF2B5EF4-FFF2-40B4-BE49-F238E27FC236}">
                <a16:creationId xmlns:a16="http://schemas.microsoft.com/office/drawing/2014/main" id="{453B0743-CAC9-AF42-8613-2FC718613F8C}"/>
              </a:ext>
            </a:extLst>
          </p:cNvPr>
          <p:cNvPicPr>
            <a:picLocks noChangeAspect="1"/>
          </p:cNvPicPr>
          <p:nvPr/>
        </p:nvPicPr>
        <p:blipFill>
          <a:blip r:embed="rId7"/>
          <a:stretch>
            <a:fillRect/>
          </a:stretch>
        </p:blipFill>
        <p:spPr>
          <a:xfrm>
            <a:off x="5794046" y="4794031"/>
            <a:ext cx="6184900" cy="1905000"/>
          </a:xfrm>
          <a:prstGeom prst="rect">
            <a:avLst/>
          </a:prstGeom>
        </p:spPr>
      </p:pic>
    </p:spTree>
    <p:extLst>
      <p:ext uri="{BB962C8B-B14F-4D97-AF65-F5344CB8AC3E}">
        <p14:creationId xmlns:p14="http://schemas.microsoft.com/office/powerpoint/2010/main" val="1697647328"/>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 name="Introduction"/>
          <p:cNvSpPr txBox="1"/>
          <p:nvPr/>
        </p:nvSpPr>
        <p:spPr>
          <a:xfrm>
            <a:off x="323771" y="1142673"/>
            <a:ext cx="2862320" cy="646331"/>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lvl1pPr>
              <a:defRPr sz="3600" b="1">
                <a:solidFill>
                  <a:srgbClr val="106BCE"/>
                </a:solidFill>
                <a:latin typeface="+mn-lt"/>
                <a:ea typeface="+mn-ea"/>
                <a:cs typeface="+mn-cs"/>
                <a:sym typeface="Helvetica"/>
              </a:defRPr>
            </a:lvl1pPr>
          </a:lstStyle>
          <a:p>
            <a:r>
              <a:rPr lang="en-US" dirty="0"/>
              <a:t>Conclusions</a:t>
            </a:r>
            <a:endParaRPr dirty="0"/>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70913" y="7937"/>
            <a:ext cx="816935" cy="609653"/>
          </a:xfrm>
          <a:prstGeom prst="rect">
            <a:avLst/>
          </a:prstGeom>
        </p:spPr>
      </p:pic>
      <p:sp>
        <p:nvSpPr>
          <p:cNvPr id="7" name="TextBox 6"/>
          <p:cNvSpPr txBox="1"/>
          <p:nvPr/>
        </p:nvSpPr>
        <p:spPr>
          <a:xfrm>
            <a:off x="800100" y="1789004"/>
            <a:ext cx="8401050" cy="132343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marR="0" indent="-285750" algn="l" defTabSz="914400" rtl="0" fontAlgn="auto" latinLnBrk="0" hangingPunct="0">
              <a:lnSpc>
                <a:spcPct val="100000"/>
              </a:lnSpc>
              <a:spcBef>
                <a:spcPts val="0"/>
              </a:spcBef>
              <a:spcAft>
                <a:spcPts val="0"/>
              </a:spcAft>
              <a:buClrTx/>
              <a:buSzTx/>
              <a:buFont typeface="Arial" panose="020B0604020202020204" pitchFamily="34" charset="0"/>
              <a:buChar char="•"/>
              <a:tabLst/>
            </a:pPr>
            <a:r>
              <a:rPr lang="en-US" sz="2000" dirty="0"/>
              <a:t>The pipeline we developed generates a network capturing important aspects of signaling in </a:t>
            </a:r>
            <a:r>
              <a:rPr lang="en-US" sz="2000" dirty="0" err="1"/>
              <a:t>claudin</a:t>
            </a:r>
            <a:r>
              <a:rPr lang="en-US" sz="2000" dirty="0"/>
              <a:t>-low triple negative breast cancer</a:t>
            </a:r>
          </a:p>
          <a:p>
            <a:pPr marL="285750" marR="0" indent="-285750" algn="l" defTabSz="914400" rtl="0" fontAlgn="auto" latinLnBrk="0" hangingPunct="0">
              <a:lnSpc>
                <a:spcPct val="100000"/>
              </a:lnSpc>
              <a:spcBef>
                <a:spcPts val="0"/>
              </a:spcBef>
              <a:spcAft>
                <a:spcPts val="0"/>
              </a:spcAft>
              <a:buClrTx/>
              <a:buSzTx/>
              <a:buFont typeface="Arial" panose="020B0604020202020204" pitchFamily="34" charset="0"/>
              <a:buChar char="•"/>
              <a:tabLst/>
            </a:pPr>
            <a:r>
              <a:rPr kumimoji="0" lang="en-US" sz="2000" b="0" i="0" u="none" strike="noStrike" cap="none" spc="0" normalizeH="0" baseline="0" dirty="0">
                <a:ln>
                  <a:noFill/>
                </a:ln>
                <a:solidFill>
                  <a:srgbClr val="000000"/>
                </a:solidFill>
                <a:effectLst/>
                <a:uFillTx/>
                <a:sym typeface="Calibri"/>
              </a:rPr>
              <a:t>The</a:t>
            </a:r>
            <a:r>
              <a:rPr kumimoji="0" lang="en-US" sz="2000" b="0" i="0" u="none" strike="noStrike" cap="none" spc="0" normalizeH="0" dirty="0">
                <a:ln>
                  <a:noFill/>
                </a:ln>
                <a:solidFill>
                  <a:srgbClr val="000000"/>
                </a:solidFill>
                <a:effectLst/>
                <a:uFillTx/>
                <a:sym typeface="Calibri"/>
              </a:rPr>
              <a:t> use of structure based control methods identified putative targets for </a:t>
            </a:r>
            <a:r>
              <a:rPr kumimoji="0" lang="en-US" sz="2000" b="0" i="0" u="none" strike="noStrike" cap="none" spc="0" normalizeH="0" dirty="0" err="1">
                <a:ln>
                  <a:noFill/>
                </a:ln>
                <a:solidFill>
                  <a:srgbClr val="000000"/>
                </a:solidFill>
                <a:effectLst/>
                <a:uFillTx/>
                <a:sym typeface="Calibri"/>
              </a:rPr>
              <a:t>claudin</a:t>
            </a:r>
            <a:r>
              <a:rPr kumimoji="0" lang="en-US" sz="2000" b="0" i="0" u="none" strike="noStrike" cap="none" spc="0" normalizeH="0" dirty="0">
                <a:ln>
                  <a:noFill/>
                </a:ln>
                <a:solidFill>
                  <a:srgbClr val="000000"/>
                </a:solidFill>
                <a:effectLst/>
                <a:uFillTx/>
                <a:sym typeface="Calibri"/>
              </a:rPr>
              <a:t>-low cancer reversion</a:t>
            </a:r>
          </a:p>
        </p:txBody>
      </p:sp>
      <p:sp>
        <p:nvSpPr>
          <p:cNvPr id="12" name="Introduction"/>
          <p:cNvSpPr txBox="1"/>
          <p:nvPr/>
        </p:nvSpPr>
        <p:spPr>
          <a:xfrm>
            <a:off x="323771" y="3421533"/>
            <a:ext cx="3913890" cy="646331"/>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lvl1pPr>
              <a:defRPr sz="3600" b="1">
                <a:solidFill>
                  <a:srgbClr val="106BCE"/>
                </a:solidFill>
                <a:latin typeface="+mn-lt"/>
                <a:ea typeface="+mn-ea"/>
                <a:cs typeface="+mn-cs"/>
                <a:sym typeface="Helvetica"/>
              </a:defRPr>
            </a:lvl1pPr>
          </a:lstStyle>
          <a:p>
            <a:r>
              <a:rPr lang="en-US" dirty="0"/>
              <a:t>Future Directions</a:t>
            </a:r>
            <a:endParaRPr dirty="0"/>
          </a:p>
        </p:txBody>
      </p:sp>
      <p:sp>
        <p:nvSpPr>
          <p:cNvPr id="14" name="TextBox 13"/>
          <p:cNvSpPr txBox="1"/>
          <p:nvPr/>
        </p:nvSpPr>
        <p:spPr>
          <a:xfrm>
            <a:off x="800100" y="4067864"/>
            <a:ext cx="8401050" cy="101566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marR="0" indent="-285750" algn="l" defTabSz="914400" rtl="0" fontAlgn="auto" latinLnBrk="0" hangingPunct="0">
              <a:lnSpc>
                <a:spcPct val="100000"/>
              </a:lnSpc>
              <a:spcBef>
                <a:spcPts val="0"/>
              </a:spcBef>
              <a:spcAft>
                <a:spcPts val="0"/>
              </a:spcAft>
              <a:buClrTx/>
              <a:buSzTx/>
              <a:buFont typeface="Arial" panose="020B0604020202020204" pitchFamily="34" charset="0"/>
              <a:buChar char="•"/>
              <a:tabLst/>
            </a:pPr>
            <a:r>
              <a:rPr lang="en-US" sz="2000" dirty="0"/>
              <a:t>Approximate the attractor landscape of the network and identify the associated phenotypes</a:t>
            </a:r>
          </a:p>
          <a:p>
            <a:pPr marL="285750" marR="0" indent="-285750" algn="l" defTabSz="914400" rtl="0" fontAlgn="auto" latinLnBrk="0" hangingPunct="0">
              <a:lnSpc>
                <a:spcPct val="100000"/>
              </a:lnSpc>
              <a:spcBef>
                <a:spcPts val="0"/>
              </a:spcBef>
              <a:spcAft>
                <a:spcPts val="0"/>
              </a:spcAft>
              <a:buClrTx/>
              <a:buSzTx/>
              <a:buFont typeface="Arial" panose="020B0604020202020204" pitchFamily="34" charset="0"/>
              <a:buChar char="•"/>
              <a:tabLst/>
            </a:pPr>
            <a:r>
              <a:rPr lang="en-US" sz="2000" dirty="0"/>
              <a:t>Corroborate identified targets with a mathematical model</a:t>
            </a:r>
          </a:p>
        </p:txBody>
      </p:sp>
    </p:spTree>
    <p:extLst>
      <p:ext uri="{BB962C8B-B14F-4D97-AF65-F5344CB8AC3E}">
        <p14:creationId xmlns:p14="http://schemas.microsoft.com/office/powerpoint/2010/main" val="2498691336"/>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0" name="Picture 6" descr="Picture 6"/>
          <p:cNvPicPr>
            <a:picLocks noChangeAspect="1"/>
          </p:cNvPicPr>
          <p:nvPr/>
        </p:nvPicPr>
        <p:blipFill>
          <a:blip r:embed="rId3">
            <a:extLst/>
          </a:blip>
          <a:stretch>
            <a:fillRect/>
          </a:stretch>
        </p:blipFill>
        <p:spPr>
          <a:xfrm>
            <a:off x="2095500" y="1766623"/>
            <a:ext cx="1905001" cy="1905001"/>
          </a:xfrm>
          <a:prstGeom prst="rect">
            <a:avLst/>
          </a:prstGeom>
          <a:ln w="12700">
            <a:miter lim="400000"/>
          </a:ln>
        </p:spPr>
      </p:pic>
      <p:sp>
        <p:nvSpPr>
          <p:cNvPr id="121" name="Acknowledgements"/>
          <p:cNvSpPr txBox="1"/>
          <p:nvPr/>
        </p:nvSpPr>
        <p:spPr>
          <a:xfrm>
            <a:off x="478293" y="499662"/>
            <a:ext cx="4385816" cy="549894"/>
          </a:xfrm>
          <a:prstGeom prst="rect">
            <a:avLst/>
          </a:prstGeom>
          <a:ln w="12700">
            <a:miter lim="400000"/>
          </a:ln>
          <a:extLst>
            <a:ext uri="{C572A759-6A51-4108-AA02-DFA0A04FC94B}">
              <ma14:wrappingTextBoxFlag xmlns="" xmlns:ma14="http://schemas.microsoft.com/office/mac/drawingml/2011/main" val="1"/>
            </a:ext>
          </a:extLst>
        </p:spPr>
        <p:txBody>
          <a:bodyPr wrap="none" lIns="25400" tIns="25400" rIns="25400" bIns="25400" anchor="ctr">
            <a:spAutoFit/>
          </a:bodyPr>
          <a:lstStyle>
            <a:lvl1pPr algn="l" defTabSz="1828800">
              <a:lnSpc>
                <a:spcPct val="90000"/>
              </a:lnSpc>
              <a:defRPr sz="7200" b="1">
                <a:latin typeface="Helvetica"/>
                <a:ea typeface="Helvetica"/>
                <a:cs typeface="Helvetica"/>
                <a:sym typeface="Helvetica"/>
              </a:defRPr>
            </a:lvl1pPr>
          </a:lstStyle>
          <a:p>
            <a:r>
              <a:rPr sz="3600"/>
              <a:t>Acknowledgements</a:t>
            </a:r>
          </a:p>
        </p:txBody>
      </p:sp>
      <p:sp>
        <p:nvSpPr>
          <p:cNvPr id="122" name="Vera-Licona Lab…"/>
          <p:cNvSpPr txBox="1"/>
          <p:nvPr/>
        </p:nvSpPr>
        <p:spPr>
          <a:xfrm>
            <a:off x="1585351" y="3941882"/>
            <a:ext cx="3642023" cy="1436291"/>
          </a:xfrm>
          <a:prstGeom prst="rect">
            <a:avLst/>
          </a:prstGeom>
          <a:ln w="12700">
            <a:miter lim="400000"/>
          </a:ln>
          <a:extLst>
            <a:ext uri="{C572A759-6A51-4108-AA02-DFA0A04FC94B}">
              <ma14:wrappingTextBoxFlag xmlns="" xmlns:ma14="http://schemas.microsoft.com/office/mac/drawingml/2011/main" val="1"/>
            </a:ext>
          </a:extLst>
        </p:spPr>
        <p:txBody>
          <a:bodyPr wrap="none" lIns="25400" tIns="25400" rIns="25400" bIns="25400">
            <a:spAutoFit/>
          </a:bodyPr>
          <a:lstStyle/>
          <a:p>
            <a:pPr>
              <a:defRPr sz="4800" b="1">
                <a:latin typeface="Helvetica"/>
                <a:ea typeface="Helvetica"/>
                <a:cs typeface="Helvetica"/>
                <a:sym typeface="Helvetica"/>
              </a:defRPr>
            </a:pPr>
            <a:r>
              <a:rPr lang="en-US" sz="2400" dirty="0"/>
              <a:t>Computational Systems </a:t>
            </a:r>
          </a:p>
          <a:p>
            <a:pPr>
              <a:defRPr sz="4800" b="1">
                <a:latin typeface="Helvetica"/>
                <a:ea typeface="Helvetica"/>
                <a:cs typeface="Helvetica"/>
                <a:sym typeface="Helvetica"/>
              </a:defRPr>
            </a:pPr>
            <a:r>
              <a:rPr lang="en-US" sz="2400" dirty="0"/>
              <a:t>Medicine Group</a:t>
            </a:r>
            <a:endParaRPr sz="2400" dirty="0"/>
          </a:p>
          <a:p>
            <a:pPr>
              <a:defRPr sz="4200">
                <a:latin typeface="Helvetica"/>
                <a:ea typeface="Helvetica"/>
                <a:cs typeface="Helvetica"/>
                <a:sym typeface="Helvetica"/>
              </a:defRPr>
            </a:pPr>
            <a:r>
              <a:rPr lang="en-US" sz="2100" dirty="0"/>
              <a:t>Dr. </a:t>
            </a:r>
            <a:r>
              <a:rPr sz="2100" dirty="0"/>
              <a:t>Paola Vera-</a:t>
            </a:r>
            <a:r>
              <a:rPr sz="2100" dirty="0" err="1"/>
              <a:t>Licona</a:t>
            </a:r>
            <a:endParaRPr lang="en-US" sz="2100" dirty="0"/>
          </a:p>
          <a:p>
            <a:pPr>
              <a:defRPr sz="4200">
                <a:latin typeface="Helvetica"/>
                <a:ea typeface="Helvetica"/>
                <a:cs typeface="Helvetica"/>
                <a:sym typeface="Helvetica"/>
              </a:defRPr>
            </a:pPr>
            <a:r>
              <a:rPr lang="en-US" sz="2100" dirty="0"/>
              <a:t>Lauren </a:t>
            </a:r>
            <a:r>
              <a:rPr lang="en-US" sz="2100" dirty="0" err="1"/>
              <a:t>Marazzi</a:t>
            </a:r>
            <a:endParaRPr sz="2100" dirty="0"/>
          </a:p>
        </p:txBody>
      </p:sp>
      <p:pic>
        <p:nvPicPr>
          <p:cNvPr id="2" name="Picture 1"/>
          <p:cNvPicPr>
            <a:picLocks noChangeAspect="1"/>
          </p:cNvPicPr>
          <p:nvPr/>
        </p:nvPicPr>
        <p:blipFill>
          <a:blip r:embed="rId4"/>
          <a:stretch>
            <a:fillRect/>
          </a:stretch>
        </p:blipFill>
        <p:spPr>
          <a:xfrm>
            <a:off x="7315200" y="1899973"/>
            <a:ext cx="1790700" cy="1638300"/>
          </a:xfrm>
          <a:prstGeom prst="rect">
            <a:avLst/>
          </a:prstGeom>
        </p:spPr>
      </p:pic>
      <p:sp>
        <p:nvSpPr>
          <p:cNvPr id="7" name="Vera-Licona Lab…"/>
          <p:cNvSpPr txBox="1"/>
          <p:nvPr/>
        </p:nvSpPr>
        <p:spPr>
          <a:xfrm>
            <a:off x="6321938" y="3941882"/>
            <a:ext cx="4698487" cy="1159292"/>
          </a:xfrm>
          <a:prstGeom prst="rect">
            <a:avLst/>
          </a:prstGeom>
          <a:ln w="12700">
            <a:miter lim="400000"/>
          </a:ln>
          <a:extLst>
            <a:ext uri="{C572A759-6A51-4108-AA02-DFA0A04FC94B}">
              <ma14:wrappingTextBoxFlag xmlns="" xmlns:ma14="http://schemas.microsoft.com/office/mac/drawingml/2011/main" val="1"/>
            </a:ext>
          </a:extLst>
        </p:spPr>
        <p:txBody>
          <a:bodyPr wrap="square" lIns="25400" tIns="25400" rIns="25400" bIns="25400">
            <a:spAutoFit/>
          </a:bodyPr>
          <a:lstStyle/>
          <a:p>
            <a:pPr>
              <a:defRPr sz="4800" b="1">
                <a:latin typeface="Helvetica"/>
                <a:ea typeface="Helvetica"/>
                <a:cs typeface="Helvetica"/>
                <a:sym typeface="Helvetica"/>
              </a:defRPr>
            </a:pPr>
            <a:r>
              <a:rPr lang="en-US" sz="2400" dirty="0"/>
              <a:t>UConn Summer Undergraduate Research Fund</a:t>
            </a:r>
          </a:p>
          <a:p>
            <a:pPr>
              <a:defRPr sz="4200">
                <a:latin typeface="Helvetica"/>
                <a:ea typeface="Helvetica"/>
                <a:cs typeface="Helvetica"/>
                <a:sym typeface="Helvetica"/>
              </a:defRPr>
            </a:pPr>
            <a:r>
              <a:rPr lang="it-IT" sz="2400" dirty="0" err="1"/>
              <a:t>Trimble</a:t>
            </a:r>
            <a:r>
              <a:rPr lang="it-IT" sz="2400" dirty="0"/>
              <a:t> Family Award</a:t>
            </a:r>
          </a:p>
        </p:txBody>
      </p:sp>
    </p:spTree>
    <p:extLst>
      <p:ext uri="{BB962C8B-B14F-4D97-AF65-F5344CB8AC3E}">
        <p14:creationId xmlns:p14="http://schemas.microsoft.com/office/powerpoint/2010/main" val="2534340983"/>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DC5351DC-4209-CE43-9152-954F22B2D4AE}"/>
              </a:ext>
            </a:extLst>
          </p:cNvPr>
          <p:cNvGrpSpPr/>
          <p:nvPr/>
        </p:nvGrpSpPr>
        <p:grpSpPr>
          <a:xfrm>
            <a:off x="3191741" y="768929"/>
            <a:ext cx="4071504" cy="4771159"/>
            <a:chOff x="1986395" y="1402774"/>
            <a:chExt cx="4071504" cy="4771159"/>
          </a:xfrm>
        </p:grpSpPr>
        <p:grpSp>
          <p:nvGrpSpPr>
            <p:cNvPr id="7" name="Group 6">
              <a:extLst>
                <a:ext uri="{FF2B5EF4-FFF2-40B4-BE49-F238E27FC236}">
                  <a16:creationId xmlns:a16="http://schemas.microsoft.com/office/drawing/2014/main" id="{21B640FC-D130-F049-B198-388BF2BC7C53}"/>
                </a:ext>
              </a:extLst>
            </p:cNvPr>
            <p:cNvGrpSpPr/>
            <p:nvPr/>
          </p:nvGrpSpPr>
          <p:grpSpPr>
            <a:xfrm>
              <a:off x="1986395" y="1887105"/>
              <a:ext cx="2489779" cy="4286828"/>
              <a:chOff x="4636077" y="2063750"/>
              <a:chExt cx="2489779" cy="4286828"/>
            </a:xfrm>
          </p:grpSpPr>
          <p:grpSp>
            <p:nvGrpSpPr>
              <p:cNvPr id="6" name="Group 5">
                <a:extLst>
                  <a:ext uri="{FF2B5EF4-FFF2-40B4-BE49-F238E27FC236}">
                    <a16:creationId xmlns:a16="http://schemas.microsoft.com/office/drawing/2014/main" id="{6D1AEE0C-96DE-C046-BD0C-6A280A021902}"/>
                  </a:ext>
                </a:extLst>
              </p:cNvPr>
              <p:cNvGrpSpPr/>
              <p:nvPr/>
            </p:nvGrpSpPr>
            <p:grpSpPr>
              <a:xfrm>
                <a:off x="5170056" y="2063750"/>
                <a:ext cx="1955800" cy="4286828"/>
                <a:chOff x="5170056" y="2063750"/>
                <a:chExt cx="1955800" cy="4286828"/>
              </a:xfrm>
            </p:grpSpPr>
            <p:pic>
              <p:nvPicPr>
                <p:cNvPr id="2" name="Picture 1">
                  <a:extLst>
                    <a:ext uri="{FF2B5EF4-FFF2-40B4-BE49-F238E27FC236}">
                      <a16:creationId xmlns:a16="http://schemas.microsoft.com/office/drawing/2014/main" id="{5B033FC0-713C-4D40-B943-CBCD512E00A6}"/>
                    </a:ext>
                  </a:extLst>
                </p:cNvPr>
                <p:cNvPicPr>
                  <a:picLocks noChangeAspect="1"/>
                </p:cNvPicPr>
                <p:nvPr/>
              </p:nvPicPr>
              <p:blipFill rotWithShape="1">
                <a:blip r:embed="rId2"/>
                <a:srcRect b="5095"/>
                <a:stretch/>
              </p:blipFill>
              <p:spPr>
                <a:xfrm>
                  <a:off x="5187950" y="2063750"/>
                  <a:ext cx="1816100" cy="2591377"/>
                </a:xfrm>
                <a:prstGeom prst="rect">
                  <a:avLst/>
                </a:prstGeom>
              </p:spPr>
            </p:pic>
            <p:pic>
              <p:nvPicPr>
                <p:cNvPr id="3" name="Picture 2">
                  <a:extLst>
                    <a:ext uri="{FF2B5EF4-FFF2-40B4-BE49-F238E27FC236}">
                      <a16:creationId xmlns:a16="http://schemas.microsoft.com/office/drawing/2014/main" id="{2E450778-BF3D-2E45-B1B2-9362D01E65F4}"/>
                    </a:ext>
                  </a:extLst>
                </p:cNvPr>
                <p:cNvPicPr>
                  <a:picLocks noChangeAspect="1"/>
                </p:cNvPicPr>
                <p:nvPr/>
              </p:nvPicPr>
              <p:blipFill rotWithShape="1">
                <a:blip r:embed="rId3"/>
                <a:srcRect t="15008"/>
                <a:stretch/>
              </p:blipFill>
              <p:spPr>
                <a:xfrm>
                  <a:off x="5170056" y="4634346"/>
                  <a:ext cx="1955800" cy="1716232"/>
                </a:xfrm>
                <a:prstGeom prst="rect">
                  <a:avLst/>
                </a:prstGeom>
              </p:spPr>
            </p:pic>
          </p:grpSp>
          <p:pic>
            <p:nvPicPr>
              <p:cNvPr id="5" name="Picture 4">
                <a:extLst>
                  <a:ext uri="{FF2B5EF4-FFF2-40B4-BE49-F238E27FC236}">
                    <a16:creationId xmlns:a16="http://schemas.microsoft.com/office/drawing/2014/main" id="{9E7FC419-0643-8145-BF29-86F9DC3CE6C1}"/>
                  </a:ext>
                </a:extLst>
              </p:cNvPr>
              <p:cNvPicPr>
                <a:picLocks noChangeAspect="1"/>
              </p:cNvPicPr>
              <p:nvPr/>
            </p:nvPicPr>
            <p:blipFill>
              <a:blip r:embed="rId4"/>
              <a:stretch>
                <a:fillRect/>
              </a:stretch>
            </p:blipFill>
            <p:spPr>
              <a:xfrm>
                <a:off x="4636077" y="4096328"/>
                <a:ext cx="571500" cy="1117600"/>
              </a:xfrm>
              <a:prstGeom prst="rect">
                <a:avLst/>
              </a:prstGeom>
            </p:spPr>
          </p:pic>
        </p:grpSp>
        <p:cxnSp>
          <p:nvCxnSpPr>
            <p:cNvPr id="9" name="Straight Arrow Connector 8">
              <a:extLst>
                <a:ext uri="{FF2B5EF4-FFF2-40B4-BE49-F238E27FC236}">
                  <a16:creationId xmlns:a16="http://schemas.microsoft.com/office/drawing/2014/main" id="{1E238B2C-E49D-5D4D-BCB4-A14A14020712}"/>
                </a:ext>
              </a:extLst>
            </p:cNvPr>
            <p:cNvCxnSpPr>
              <a:cxnSpLocks/>
            </p:cNvCxnSpPr>
            <p:nvPr/>
          </p:nvCxnSpPr>
          <p:spPr>
            <a:xfrm>
              <a:off x="2732809" y="1402774"/>
              <a:ext cx="0" cy="602672"/>
            </a:xfrm>
            <a:prstGeom prst="straightConnector1">
              <a:avLst/>
            </a:prstGeom>
            <a:ln>
              <a:headEnd type="none" w="med" len="med"/>
              <a:tailEnd type="arrow" w="med" len="med"/>
            </a:ln>
          </p:spPr>
          <p:style>
            <a:lnRef idx="3">
              <a:schemeClr val="accent2"/>
            </a:lnRef>
            <a:fillRef idx="0">
              <a:schemeClr val="accent2"/>
            </a:fillRef>
            <a:effectRef idx="2">
              <a:schemeClr val="accent2"/>
            </a:effectRef>
            <a:fontRef idx="minor">
              <a:schemeClr val="tx1"/>
            </a:fontRef>
          </p:style>
        </p:cxnSp>
        <p:sp>
          <p:nvSpPr>
            <p:cNvPr id="11" name="Right Brace 10">
              <a:extLst>
                <a:ext uri="{FF2B5EF4-FFF2-40B4-BE49-F238E27FC236}">
                  <a16:creationId xmlns:a16="http://schemas.microsoft.com/office/drawing/2014/main" id="{A88A72F9-C788-3F4E-8546-703940C6CECA}"/>
                </a:ext>
              </a:extLst>
            </p:cNvPr>
            <p:cNvSpPr/>
            <p:nvPr/>
          </p:nvSpPr>
          <p:spPr>
            <a:xfrm>
              <a:off x="4374573" y="2306782"/>
              <a:ext cx="197427" cy="831273"/>
            </a:xfrm>
            <a:prstGeom prst="rightBrace">
              <a:avLst/>
            </a:prstGeom>
            <a:ln/>
          </p:spPr>
          <p:style>
            <a:lnRef idx="3">
              <a:schemeClr val="accent2"/>
            </a:lnRef>
            <a:fillRef idx="0">
              <a:schemeClr val="accent2"/>
            </a:fillRef>
            <a:effectRef idx="2">
              <a:schemeClr val="accent2"/>
            </a:effectRef>
            <a:fontRef idx="minor">
              <a:schemeClr val="tx1"/>
            </a:fontRef>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sp>
          <p:nvSpPr>
            <p:cNvPr id="12" name="Right Brace 11">
              <a:extLst>
                <a:ext uri="{FF2B5EF4-FFF2-40B4-BE49-F238E27FC236}">
                  <a16:creationId xmlns:a16="http://schemas.microsoft.com/office/drawing/2014/main" id="{B7FDA336-17D7-F143-9BD2-72C2FCA1B2B1}"/>
                </a:ext>
              </a:extLst>
            </p:cNvPr>
            <p:cNvSpPr/>
            <p:nvPr/>
          </p:nvSpPr>
          <p:spPr>
            <a:xfrm>
              <a:off x="4384964" y="3207327"/>
              <a:ext cx="183573" cy="1188028"/>
            </a:xfrm>
            <a:prstGeom prst="rightBrace">
              <a:avLst/>
            </a:prstGeom>
            <a:ln/>
          </p:spPr>
          <p:style>
            <a:lnRef idx="3">
              <a:schemeClr val="accent2"/>
            </a:lnRef>
            <a:fillRef idx="0">
              <a:schemeClr val="accent2"/>
            </a:fillRef>
            <a:effectRef idx="2">
              <a:schemeClr val="accent2"/>
            </a:effectRef>
            <a:fontRef idx="minor">
              <a:schemeClr val="tx1"/>
            </a:fontRef>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sp>
          <p:nvSpPr>
            <p:cNvPr id="13" name="Right Brace 12">
              <a:extLst>
                <a:ext uri="{FF2B5EF4-FFF2-40B4-BE49-F238E27FC236}">
                  <a16:creationId xmlns:a16="http://schemas.microsoft.com/office/drawing/2014/main" id="{68160326-A8B7-1642-BEED-59C78DFFC522}"/>
                </a:ext>
              </a:extLst>
            </p:cNvPr>
            <p:cNvSpPr/>
            <p:nvPr/>
          </p:nvSpPr>
          <p:spPr>
            <a:xfrm>
              <a:off x="4395355" y="4513117"/>
              <a:ext cx="180109" cy="1513609"/>
            </a:xfrm>
            <a:prstGeom prst="rightBrace">
              <a:avLst/>
            </a:prstGeom>
            <a:ln/>
          </p:spPr>
          <p:style>
            <a:lnRef idx="3">
              <a:schemeClr val="accent2"/>
            </a:lnRef>
            <a:fillRef idx="0">
              <a:schemeClr val="accent2"/>
            </a:fillRef>
            <a:effectRef idx="2">
              <a:schemeClr val="accent2"/>
            </a:effectRef>
            <a:fontRef idx="minor">
              <a:schemeClr val="tx1"/>
            </a:fontRef>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sp>
          <p:nvSpPr>
            <p:cNvPr id="14" name="TextBox 13">
              <a:extLst>
                <a:ext uri="{FF2B5EF4-FFF2-40B4-BE49-F238E27FC236}">
                  <a16:creationId xmlns:a16="http://schemas.microsoft.com/office/drawing/2014/main" id="{6EAEB8EB-198E-B448-8D49-B71BD47E8F04}"/>
                </a:ext>
              </a:extLst>
            </p:cNvPr>
            <p:cNvSpPr txBox="1"/>
            <p:nvPr/>
          </p:nvSpPr>
          <p:spPr>
            <a:xfrm>
              <a:off x="4634346" y="2462645"/>
              <a:ext cx="1236518" cy="5232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400" b="0" i="0" u="none" strike="noStrike" cap="none" spc="0" normalizeH="0" baseline="0" dirty="0">
                  <a:ln>
                    <a:noFill/>
                  </a:ln>
                  <a:solidFill>
                    <a:srgbClr val="000000"/>
                  </a:solidFill>
                  <a:effectLst/>
                  <a:uFillTx/>
                  <a:latin typeface="+mj-lt"/>
                  <a:ea typeface="+mj-ea"/>
                  <a:cs typeface="+mj-cs"/>
                  <a:sym typeface="Calibri"/>
                </a:rPr>
                <a:t>Claudin-Low related genes</a:t>
              </a:r>
            </a:p>
          </p:txBody>
        </p:sp>
        <p:sp>
          <p:nvSpPr>
            <p:cNvPr id="15" name="TextBox 14">
              <a:extLst>
                <a:ext uri="{FF2B5EF4-FFF2-40B4-BE49-F238E27FC236}">
                  <a16:creationId xmlns:a16="http://schemas.microsoft.com/office/drawing/2014/main" id="{498B0B40-2A48-2843-A417-5C2C0358A1E7}"/>
                </a:ext>
              </a:extLst>
            </p:cNvPr>
            <p:cNvSpPr txBox="1"/>
            <p:nvPr/>
          </p:nvSpPr>
          <p:spPr>
            <a:xfrm>
              <a:off x="4620490" y="3342408"/>
              <a:ext cx="1437409" cy="95410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400" b="0" i="0" u="none" strike="noStrike" cap="none" spc="0" normalizeH="0" baseline="0" dirty="0">
                  <a:ln>
                    <a:noFill/>
                  </a:ln>
                  <a:solidFill>
                    <a:srgbClr val="000000"/>
                  </a:solidFill>
                  <a:effectLst/>
                  <a:uFillTx/>
                  <a:latin typeface="+mj-lt"/>
                  <a:ea typeface="+mj-ea"/>
                  <a:cs typeface="+mj-cs"/>
                  <a:sym typeface="Calibri"/>
                </a:rPr>
                <a:t>Epithelial to Mesenchymal Transition (EMT) related genes</a:t>
              </a:r>
            </a:p>
          </p:txBody>
        </p:sp>
        <p:sp>
          <p:nvSpPr>
            <p:cNvPr id="16" name="TextBox 15">
              <a:extLst>
                <a:ext uri="{FF2B5EF4-FFF2-40B4-BE49-F238E27FC236}">
                  <a16:creationId xmlns:a16="http://schemas.microsoft.com/office/drawing/2014/main" id="{370D69D6-CEF1-724F-A7F2-8C96EA56CD73}"/>
                </a:ext>
              </a:extLst>
            </p:cNvPr>
            <p:cNvSpPr txBox="1"/>
            <p:nvPr/>
          </p:nvSpPr>
          <p:spPr>
            <a:xfrm>
              <a:off x="4648200" y="4918363"/>
              <a:ext cx="921327" cy="73866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400" b="0" i="0" u="none" strike="noStrike" cap="none" spc="0" normalizeH="0" baseline="0" dirty="0">
                  <a:ln>
                    <a:noFill/>
                  </a:ln>
                  <a:solidFill>
                    <a:srgbClr val="000000"/>
                  </a:solidFill>
                  <a:effectLst/>
                  <a:uFillTx/>
                  <a:latin typeface="+mj-lt"/>
                  <a:ea typeface="+mj-ea"/>
                  <a:cs typeface="+mj-cs"/>
                  <a:sym typeface="Calibri"/>
                </a:rPr>
                <a:t>Stemness related genes</a:t>
              </a:r>
            </a:p>
          </p:txBody>
        </p:sp>
      </p:grpSp>
    </p:spTree>
    <p:extLst>
      <p:ext uri="{BB962C8B-B14F-4D97-AF65-F5344CB8AC3E}">
        <p14:creationId xmlns:p14="http://schemas.microsoft.com/office/powerpoint/2010/main" val="3227139086"/>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0C76C66-98D2-F148-876E-51C23FEEA6AC}"/>
              </a:ext>
            </a:extLst>
          </p:cNvPr>
          <p:cNvPicPr>
            <a:picLocks noChangeAspect="1"/>
          </p:cNvPicPr>
          <p:nvPr/>
        </p:nvPicPr>
        <p:blipFill>
          <a:blip r:embed="rId2"/>
          <a:stretch>
            <a:fillRect/>
          </a:stretch>
        </p:blipFill>
        <p:spPr>
          <a:xfrm>
            <a:off x="1779646" y="1095513"/>
            <a:ext cx="8208284" cy="4649304"/>
          </a:xfrm>
          <a:prstGeom prst="rect">
            <a:avLst/>
          </a:prstGeom>
        </p:spPr>
      </p:pic>
    </p:spTree>
    <p:extLst>
      <p:ext uri="{BB962C8B-B14F-4D97-AF65-F5344CB8AC3E}">
        <p14:creationId xmlns:p14="http://schemas.microsoft.com/office/powerpoint/2010/main" val="655894693"/>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Signal Flow Analysis</a:t>
            </a:r>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2312930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466" y="-180184"/>
            <a:ext cx="10515600" cy="1325563"/>
          </a:xfrm>
        </p:spPr>
        <p:txBody>
          <a:bodyPr/>
          <a:lstStyle/>
          <a:p>
            <a:r>
              <a:rPr lang="en-US" dirty="0"/>
              <a:t>Key Excerpts from SFA paper</a:t>
            </a:r>
          </a:p>
        </p:txBody>
      </p:sp>
      <p:pic>
        <p:nvPicPr>
          <p:cNvPr id="4" name="Picture 3"/>
          <p:cNvPicPr>
            <a:picLocks noChangeAspect="1"/>
          </p:cNvPicPr>
          <p:nvPr/>
        </p:nvPicPr>
        <p:blipFill>
          <a:blip r:embed="rId2"/>
          <a:stretch>
            <a:fillRect/>
          </a:stretch>
        </p:blipFill>
        <p:spPr>
          <a:xfrm>
            <a:off x="0" y="767271"/>
            <a:ext cx="6398895" cy="814255"/>
          </a:xfrm>
          <a:prstGeom prst="rect">
            <a:avLst/>
          </a:prstGeom>
          <a:ln>
            <a:solidFill>
              <a:schemeClr val="tx1"/>
            </a:solidFill>
          </a:ln>
        </p:spPr>
      </p:pic>
      <p:pic>
        <p:nvPicPr>
          <p:cNvPr id="6" name="Picture 5"/>
          <p:cNvPicPr>
            <a:picLocks noChangeAspect="1"/>
          </p:cNvPicPr>
          <p:nvPr/>
        </p:nvPicPr>
        <p:blipFill>
          <a:blip r:embed="rId3"/>
          <a:stretch>
            <a:fillRect/>
          </a:stretch>
        </p:blipFill>
        <p:spPr>
          <a:xfrm>
            <a:off x="0" y="5683429"/>
            <a:ext cx="6472918" cy="855379"/>
          </a:xfrm>
          <a:prstGeom prst="rect">
            <a:avLst/>
          </a:prstGeom>
          <a:ln>
            <a:solidFill>
              <a:schemeClr val="tx1"/>
            </a:solidFill>
          </a:ln>
        </p:spPr>
      </p:pic>
      <p:pic>
        <p:nvPicPr>
          <p:cNvPr id="7" name="Picture 6"/>
          <p:cNvPicPr>
            <a:picLocks noChangeAspect="1"/>
          </p:cNvPicPr>
          <p:nvPr/>
        </p:nvPicPr>
        <p:blipFill>
          <a:blip r:embed="rId4"/>
          <a:stretch>
            <a:fillRect/>
          </a:stretch>
        </p:blipFill>
        <p:spPr>
          <a:xfrm>
            <a:off x="-1" y="2823400"/>
            <a:ext cx="6398895" cy="2648386"/>
          </a:xfrm>
          <a:prstGeom prst="rect">
            <a:avLst/>
          </a:prstGeom>
          <a:ln>
            <a:solidFill>
              <a:schemeClr val="tx1"/>
            </a:solidFill>
          </a:ln>
        </p:spPr>
      </p:pic>
      <p:pic>
        <p:nvPicPr>
          <p:cNvPr id="8" name="Picture 7"/>
          <p:cNvPicPr>
            <a:picLocks noChangeAspect="1"/>
          </p:cNvPicPr>
          <p:nvPr/>
        </p:nvPicPr>
        <p:blipFill>
          <a:blip r:embed="rId5"/>
          <a:stretch>
            <a:fillRect/>
          </a:stretch>
        </p:blipFill>
        <p:spPr>
          <a:xfrm>
            <a:off x="0" y="1696638"/>
            <a:ext cx="6440019" cy="1011650"/>
          </a:xfrm>
          <a:prstGeom prst="rect">
            <a:avLst/>
          </a:prstGeom>
          <a:ln>
            <a:solidFill>
              <a:schemeClr val="tx1"/>
            </a:solidFill>
          </a:ln>
        </p:spPr>
      </p:pic>
      <p:cxnSp>
        <p:nvCxnSpPr>
          <p:cNvPr id="10" name="Straight Arrow Connector 9"/>
          <p:cNvCxnSpPr/>
          <p:nvPr/>
        </p:nvCxnSpPr>
        <p:spPr>
          <a:xfrm flipH="1">
            <a:off x="3853543" y="2823400"/>
            <a:ext cx="3696788" cy="5860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7707086" y="2387253"/>
            <a:ext cx="3357154" cy="923330"/>
          </a:xfrm>
          <a:prstGeom prst="rect">
            <a:avLst/>
          </a:prstGeom>
          <a:noFill/>
        </p:spPr>
        <p:txBody>
          <a:bodyPr wrap="square" rtlCol="0">
            <a:spAutoFit/>
          </a:bodyPr>
          <a:lstStyle/>
          <a:p>
            <a:r>
              <a:rPr lang="en-US" dirty="0"/>
              <a:t>NOTE: their algorithm does not actually compute this, we compute it.</a:t>
            </a:r>
          </a:p>
        </p:txBody>
      </p:sp>
      <p:pic>
        <p:nvPicPr>
          <p:cNvPr id="13" name="Picture 12"/>
          <p:cNvPicPr>
            <a:picLocks noChangeAspect="1"/>
          </p:cNvPicPr>
          <p:nvPr/>
        </p:nvPicPr>
        <p:blipFill>
          <a:blip r:embed="rId6"/>
          <a:stretch>
            <a:fillRect/>
          </a:stretch>
        </p:blipFill>
        <p:spPr>
          <a:xfrm>
            <a:off x="6635931" y="3590029"/>
            <a:ext cx="5290458" cy="2948779"/>
          </a:xfrm>
          <a:prstGeom prst="rect">
            <a:avLst/>
          </a:prstGeom>
        </p:spPr>
      </p:pic>
    </p:spTree>
    <p:extLst>
      <p:ext uri="{BB962C8B-B14F-4D97-AF65-F5344CB8AC3E}">
        <p14:creationId xmlns:p14="http://schemas.microsoft.com/office/powerpoint/2010/main" val="462781020"/>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466" y="-180184"/>
            <a:ext cx="10515600" cy="1325563"/>
          </a:xfrm>
        </p:spPr>
        <p:txBody>
          <a:bodyPr/>
          <a:lstStyle/>
          <a:p>
            <a:r>
              <a:rPr lang="en-US" dirty="0"/>
              <a:t>Back in the Winter</a:t>
            </a:r>
          </a:p>
        </p:txBody>
      </p:sp>
      <p:sp>
        <p:nvSpPr>
          <p:cNvPr id="3" name="TextBox 2"/>
          <p:cNvSpPr txBox="1"/>
          <p:nvPr/>
        </p:nvSpPr>
        <p:spPr>
          <a:xfrm>
            <a:off x="156753" y="1031966"/>
            <a:ext cx="4781005" cy="646331"/>
          </a:xfrm>
          <a:prstGeom prst="rect">
            <a:avLst/>
          </a:prstGeom>
          <a:noFill/>
        </p:spPr>
        <p:txBody>
          <a:bodyPr wrap="square" rtlCol="0">
            <a:spAutoFit/>
          </a:bodyPr>
          <a:lstStyle/>
          <a:p>
            <a:r>
              <a:rPr lang="en-US" dirty="0"/>
              <a:t>When deciding how to chose readout nodes:</a:t>
            </a:r>
          </a:p>
          <a:p>
            <a:endParaRPr lang="en-US" dirty="0"/>
          </a:p>
        </p:txBody>
      </p:sp>
      <p:pic>
        <p:nvPicPr>
          <p:cNvPr id="5" name="Picture 4"/>
          <p:cNvPicPr>
            <a:picLocks noChangeAspect="1"/>
          </p:cNvPicPr>
          <p:nvPr/>
        </p:nvPicPr>
        <p:blipFill>
          <a:blip r:embed="rId2"/>
          <a:stretch>
            <a:fillRect/>
          </a:stretch>
        </p:blipFill>
        <p:spPr>
          <a:xfrm>
            <a:off x="282279" y="1473518"/>
            <a:ext cx="4529952" cy="3088057"/>
          </a:xfrm>
          <a:prstGeom prst="rect">
            <a:avLst/>
          </a:prstGeom>
        </p:spPr>
      </p:pic>
      <p:cxnSp>
        <p:nvCxnSpPr>
          <p:cNvPr id="14" name="Straight Arrow Connector 13"/>
          <p:cNvCxnSpPr/>
          <p:nvPr/>
        </p:nvCxnSpPr>
        <p:spPr>
          <a:xfrm>
            <a:off x="2717074" y="3905794"/>
            <a:ext cx="2886892" cy="15283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5917474" y="5303520"/>
            <a:ext cx="3892732" cy="646331"/>
          </a:xfrm>
          <a:prstGeom prst="rect">
            <a:avLst/>
          </a:prstGeom>
          <a:noFill/>
        </p:spPr>
        <p:txBody>
          <a:bodyPr wrap="square" rtlCol="0">
            <a:spAutoFit/>
          </a:bodyPr>
          <a:lstStyle/>
          <a:p>
            <a:r>
              <a:rPr lang="en-US" dirty="0"/>
              <a:t>We called these “strongly controlled readout nodes”</a:t>
            </a:r>
          </a:p>
        </p:txBody>
      </p:sp>
      <p:cxnSp>
        <p:nvCxnSpPr>
          <p:cNvPr id="17" name="Straight Arrow Connector 16"/>
          <p:cNvCxnSpPr/>
          <p:nvPr/>
        </p:nvCxnSpPr>
        <p:spPr>
          <a:xfrm flipV="1">
            <a:off x="4558937" y="1145379"/>
            <a:ext cx="1933303" cy="9446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6492240" y="939499"/>
            <a:ext cx="4402184" cy="646331"/>
          </a:xfrm>
          <a:prstGeom prst="rect">
            <a:avLst/>
          </a:prstGeom>
          <a:noFill/>
        </p:spPr>
        <p:txBody>
          <a:bodyPr wrap="square" rtlCol="0">
            <a:spAutoFit/>
          </a:bodyPr>
          <a:lstStyle/>
          <a:p>
            <a:r>
              <a:rPr lang="en-US" dirty="0"/>
              <a:t>Our quick way at the time (instead of computing all attractors)</a:t>
            </a:r>
          </a:p>
        </p:txBody>
      </p:sp>
    </p:spTree>
    <p:extLst>
      <p:ext uri="{BB962C8B-B14F-4D97-AF65-F5344CB8AC3E}">
        <p14:creationId xmlns:p14="http://schemas.microsoft.com/office/powerpoint/2010/main" val="2179491605"/>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466" y="-180184"/>
            <a:ext cx="10515600" cy="1325563"/>
          </a:xfrm>
        </p:spPr>
        <p:txBody>
          <a:bodyPr/>
          <a:lstStyle/>
          <a:p>
            <a:r>
              <a:rPr lang="en-US" dirty="0"/>
              <a:t>Today</a:t>
            </a:r>
          </a:p>
        </p:txBody>
      </p:sp>
      <p:sp>
        <p:nvSpPr>
          <p:cNvPr id="3" name="TextBox 2"/>
          <p:cNvSpPr txBox="1"/>
          <p:nvPr/>
        </p:nvSpPr>
        <p:spPr>
          <a:xfrm>
            <a:off x="0" y="822213"/>
            <a:ext cx="10499134" cy="2862322"/>
          </a:xfrm>
          <a:prstGeom prst="rect">
            <a:avLst/>
          </a:prstGeom>
          <a:noFill/>
        </p:spPr>
        <p:txBody>
          <a:bodyPr wrap="square" rtlCol="0">
            <a:spAutoFit/>
          </a:bodyPr>
          <a:lstStyle/>
          <a:p>
            <a:pPr hangingPunct="0"/>
            <a:r>
              <a:rPr lang="en-US" dirty="0"/>
              <a:t>The value provided after </a:t>
            </a:r>
            <a:r>
              <a:rPr lang="en-US" b="1" dirty="0"/>
              <a:t>1</a:t>
            </a:r>
            <a:r>
              <a:rPr lang="en-US" dirty="0"/>
              <a:t> run of the SFA code for each node is the log of the activity steady state as computed from the following equation:</a:t>
            </a:r>
          </a:p>
          <a:p>
            <a:pPr hangingPunct="0"/>
            <a:endParaRPr lang="en-US" dirty="0"/>
          </a:p>
          <a:p>
            <a:pPr hangingPunct="0"/>
            <a:endParaRPr lang="en-US" dirty="0"/>
          </a:p>
          <a:p>
            <a:pPr hangingPunct="0"/>
            <a:endParaRPr lang="en-US" dirty="0"/>
          </a:p>
          <a:p>
            <a:pPr hangingPunct="0"/>
            <a:endParaRPr lang="en-US" dirty="0"/>
          </a:p>
          <a:p>
            <a:pPr hangingPunct="0"/>
            <a:r>
              <a:rPr lang="en-US" dirty="0"/>
              <a:t>Where </a:t>
            </a:r>
            <a:r>
              <a:rPr lang="el-GR" dirty="0"/>
              <a:t>α</a:t>
            </a:r>
            <a:r>
              <a:rPr lang="en-US" dirty="0"/>
              <a:t>= </a:t>
            </a:r>
            <a:r>
              <a:rPr lang="en-US" dirty="0" err="1"/>
              <a:t>hyperparameter</a:t>
            </a:r>
            <a:r>
              <a:rPr lang="en-US" dirty="0"/>
              <a:t> (default=0.5)</a:t>
            </a:r>
          </a:p>
          <a:p>
            <a:pPr hangingPunct="0"/>
            <a:r>
              <a:rPr lang="en-US" dirty="0"/>
              <a:t>b= basal activity of the node (our normalized expression values)</a:t>
            </a:r>
          </a:p>
          <a:p>
            <a:pPr hangingPunct="0"/>
            <a:r>
              <a:rPr lang="en-US" dirty="0"/>
              <a:t>W= weight matrix (contains the weight of the edges, as determined by the sign of the edge, the </a:t>
            </a:r>
            <a:r>
              <a:rPr lang="en-US" dirty="0" err="1"/>
              <a:t>outdegree</a:t>
            </a:r>
            <a:r>
              <a:rPr lang="en-US" dirty="0"/>
              <a:t> of the source node, and </a:t>
            </a:r>
            <a:r>
              <a:rPr lang="en-US" dirty="0" err="1"/>
              <a:t>indegree</a:t>
            </a:r>
            <a:r>
              <a:rPr lang="en-US" dirty="0"/>
              <a:t> of the target node)</a:t>
            </a:r>
          </a:p>
        </p:txBody>
      </p:sp>
      <p:pic>
        <p:nvPicPr>
          <p:cNvPr id="4" name="Picture 3"/>
          <p:cNvPicPr>
            <a:picLocks noChangeAspect="1"/>
          </p:cNvPicPr>
          <p:nvPr/>
        </p:nvPicPr>
        <p:blipFill>
          <a:blip r:embed="rId2"/>
          <a:stretch>
            <a:fillRect/>
          </a:stretch>
        </p:blipFill>
        <p:spPr>
          <a:xfrm>
            <a:off x="329156" y="1468544"/>
            <a:ext cx="3720329" cy="884554"/>
          </a:xfrm>
          <a:prstGeom prst="rect">
            <a:avLst/>
          </a:prstGeom>
        </p:spPr>
      </p:pic>
      <p:sp>
        <p:nvSpPr>
          <p:cNvPr id="6" name="TextBox 5"/>
          <p:cNvSpPr txBox="1"/>
          <p:nvPr/>
        </p:nvSpPr>
        <p:spPr>
          <a:xfrm>
            <a:off x="91440" y="3788229"/>
            <a:ext cx="8830491" cy="1200329"/>
          </a:xfrm>
          <a:prstGeom prst="rect">
            <a:avLst/>
          </a:prstGeom>
          <a:noFill/>
        </p:spPr>
        <p:txBody>
          <a:bodyPr wrap="square" rtlCol="0">
            <a:spAutoFit/>
          </a:bodyPr>
          <a:lstStyle/>
          <a:p>
            <a:r>
              <a:rPr lang="en-US" dirty="0"/>
              <a:t>We chose readout nodes based on:</a:t>
            </a:r>
          </a:p>
          <a:p>
            <a:pPr marL="342900" indent="-342900">
              <a:buAutoNum type="arabicPeriod"/>
            </a:pPr>
            <a:r>
              <a:rPr lang="en-US" dirty="0"/>
              <a:t>DAC between 231 vs 10A =experimental </a:t>
            </a:r>
            <a:r>
              <a:rPr lang="en-US" dirty="0" err="1"/>
              <a:t>logFC</a:t>
            </a:r>
            <a:r>
              <a:rPr lang="en-US" dirty="0"/>
              <a:t> 231vs10A (in direction, not magnitude)</a:t>
            </a:r>
          </a:p>
          <a:p>
            <a:pPr marL="342900" indent="-342900">
              <a:buAutoNum type="arabicPeriod"/>
            </a:pPr>
            <a:r>
              <a:rPr lang="en-US" dirty="0"/>
              <a:t>Steady state value “flips” between 231 and 10A (+ in 231,- in 10A, vice versa)</a:t>
            </a:r>
          </a:p>
          <a:p>
            <a:pPr marL="342900" indent="-342900">
              <a:buAutoNum type="arabicPeriod"/>
            </a:pPr>
            <a:r>
              <a:rPr lang="en-US" dirty="0"/>
              <a:t>Literature to see biological relevance</a:t>
            </a:r>
          </a:p>
        </p:txBody>
      </p:sp>
    </p:spTree>
    <p:extLst>
      <p:ext uri="{BB962C8B-B14F-4D97-AF65-F5344CB8AC3E}">
        <p14:creationId xmlns:p14="http://schemas.microsoft.com/office/powerpoint/2010/main" val="2107916959"/>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Line">
            <a:extLst>
              <a:ext uri="{FF2B5EF4-FFF2-40B4-BE49-F238E27FC236}">
                <a16:creationId xmlns:a16="http://schemas.microsoft.com/office/drawing/2014/main" id="{396A65FF-DB63-D846-AAB0-67DA57FE4EDD}"/>
              </a:ext>
            </a:extLst>
          </p:cNvPr>
          <p:cNvSpPr/>
          <p:nvPr/>
        </p:nvSpPr>
        <p:spPr>
          <a:xfrm>
            <a:off x="182257" y="5991898"/>
            <a:ext cx="11544458" cy="1"/>
          </a:xfrm>
          <a:prstGeom prst="line">
            <a:avLst/>
          </a:prstGeom>
          <a:ln w="12700">
            <a:solidFill>
              <a:srgbClr val="106BCE"/>
            </a:solidFill>
            <a:miter/>
          </a:ln>
        </p:spPr>
        <p:txBody>
          <a:bodyPr lIns="45719" rIns="45719"/>
          <a:lstStyle/>
          <a:p>
            <a:endParaRPr>
              <a:latin typeface="Arial" panose="020B0604020202020204" pitchFamily="34" charset="0"/>
              <a:cs typeface="Arial" panose="020B0604020202020204" pitchFamily="34" charset="0"/>
            </a:endParaRPr>
          </a:p>
        </p:txBody>
      </p:sp>
      <p:sp>
        <p:nvSpPr>
          <p:cNvPr id="115" name="Introduction"/>
          <p:cNvSpPr txBox="1"/>
          <p:nvPr/>
        </p:nvSpPr>
        <p:spPr>
          <a:xfrm>
            <a:off x="656280" y="328937"/>
            <a:ext cx="2139366" cy="584775"/>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lvl1pPr>
              <a:defRPr sz="3600" b="1">
                <a:solidFill>
                  <a:srgbClr val="106BCE"/>
                </a:solidFill>
                <a:latin typeface="+mn-lt"/>
                <a:ea typeface="+mn-ea"/>
                <a:cs typeface="+mn-cs"/>
                <a:sym typeface="Helvetica"/>
              </a:defRPr>
            </a:lvl1pPr>
          </a:lstStyle>
          <a:p>
            <a:r>
              <a:rPr lang="en-US" sz="3200" dirty="0">
                <a:latin typeface="Arial" panose="020B0604020202020204" pitchFamily="34" charset="0"/>
                <a:cs typeface="Arial" panose="020B0604020202020204" pitchFamily="34" charset="0"/>
              </a:rPr>
              <a:t>Motivation</a:t>
            </a:r>
            <a:endParaRPr sz="3200" dirty="0">
              <a:latin typeface="Arial" panose="020B0604020202020204" pitchFamily="34" charset="0"/>
              <a:cs typeface="Arial" panose="020B0604020202020204" pitchFamily="34" charset="0"/>
            </a:endParaRP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70913" y="7937"/>
            <a:ext cx="816935" cy="609653"/>
          </a:xfrm>
          <a:prstGeom prst="rect">
            <a:avLst/>
          </a:prstGeom>
        </p:spPr>
      </p:pic>
      <p:sp>
        <p:nvSpPr>
          <p:cNvPr id="7" name="Rectangle 6"/>
          <p:cNvSpPr/>
          <p:nvPr/>
        </p:nvSpPr>
        <p:spPr>
          <a:xfrm>
            <a:off x="314783" y="2388380"/>
            <a:ext cx="5516311" cy="2462213"/>
          </a:xfrm>
          <a:prstGeom prst="rect">
            <a:avLst/>
          </a:prstGeom>
        </p:spPr>
        <p:txBody>
          <a:bodyPr wrap="square">
            <a:spAutoFit/>
          </a:bodyPr>
          <a:lstStyle/>
          <a:p>
            <a:r>
              <a:rPr lang="en-US" sz="2300" dirty="0"/>
              <a:t>Claudin-Low Triple Negative Breast Cancer (CL TNBC)</a:t>
            </a:r>
          </a:p>
          <a:p>
            <a:pPr marL="800100" lvl="1" indent="-342900">
              <a:buFont typeface="Arial" panose="020B0604020202020204" pitchFamily="34" charset="0"/>
              <a:buChar char="•"/>
            </a:pPr>
            <a:r>
              <a:rPr lang="en-US" dirty="0"/>
              <a:t>7-14% of invasive breast cancers [1]</a:t>
            </a:r>
          </a:p>
          <a:p>
            <a:pPr marL="800100" lvl="1" indent="-342900">
              <a:buFont typeface="Arial" panose="020B0604020202020204" pitchFamily="34" charset="0"/>
              <a:buChar char="•"/>
            </a:pPr>
            <a:r>
              <a:rPr lang="en-US" dirty="0"/>
              <a:t>Low expression of Claudins and E-Cadherin [1,2,3]</a:t>
            </a:r>
          </a:p>
          <a:p>
            <a:pPr marL="800100" lvl="1" indent="-342900">
              <a:buFont typeface="Arial" panose="020B0604020202020204" pitchFamily="34" charset="0"/>
              <a:buChar char="•"/>
            </a:pPr>
            <a:r>
              <a:rPr lang="en-US" dirty="0"/>
              <a:t>Prone to epithelial to mesenchymal transition (EMT) and stemness [1,4]</a:t>
            </a:r>
          </a:p>
          <a:p>
            <a:pPr marL="800100" lvl="1" indent="-342900">
              <a:buFont typeface="Arial" panose="020B0604020202020204" pitchFamily="34" charset="0"/>
              <a:buChar char="•"/>
            </a:pPr>
            <a:r>
              <a:rPr lang="en-US" dirty="0"/>
              <a:t>Low proliferation rate [1]</a:t>
            </a:r>
          </a:p>
        </p:txBody>
      </p:sp>
      <p:sp>
        <p:nvSpPr>
          <p:cNvPr id="2" name="Rectangle 1"/>
          <p:cNvSpPr/>
          <p:nvPr/>
        </p:nvSpPr>
        <p:spPr>
          <a:xfrm>
            <a:off x="108857" y="6027003"/>
            <a:ext cx="6096000" cy="830997"/>
          </a:xfrm>
          <a:prstGeom prst="rect">
            <a:avLst/>
          </a:prstGeom>
        </p:spPr>
        <p:txBody>
          <a:bodyPr>
            <a:spAutoFit/>
          </a:bodyPr>
          <a:lstStyle/>
          <a:p>
            <a:pPr marL="406400" indent="-406400"/>
            <a:r>
              <a:rPr lang="en-US" sz="800" dirty="0">
                <a:latin typeface="Times New Roman" panose="02020603050405020304" pitchFamily="18" charset="0"/>
                <a:ea typeface="Times New Roman" panose="02020603050405020304" pitchFamily="18" charset="0"/>
              </a:rPr>
              <a:t>1. Dias, </a:t>
            </a:r>
            <a:r>
              <a:rPr lang="en-US" sz="800" dirty="0" err="1">
                <a:latin typeface="Times New Roman" panose="02020603050405020304" pitchFamily="18" charset="0"/>
                <a:ea typeface="Times New Roman" panose="02020603050405020304" pitchFamily="18" charset="0"/>
              </a:rPr>
              <a:t>PloS</a:t>
            </a:r>
            <a:r>
              <a:rPr lang="en-US" sz="800" dirty="0">
                <a:latin typeface="Times New Roman" panose="02020603050405020304" pitchFamily="18" charset="0"/>
                <a:ea typeface="Times New Roman" panose="02020603050405020304" pitchFamily="18" charset="0"/>
              </a:rPr>
              <a:t> one 2017</a:t>
            </a:r>
          </a:p>
          <a:p>
            <a:pPr marL="406400" indent="-406400"/>
            <a:r>
              <a:rPr lang="en-US" sz="800" dirty="0">
                <a:latin typeface="Times New Roman" panose="02020603050405020304" pitchFamily="18" charset="0"/>
                <a:ea typeface="Times New Roman" panose="02020603050405020304" pitchFamily="18" charset="0"/>
              </a:rPr>
              <a:t>2. Prat, Breast Cancer Research, BioMed Central, 2010</a:t>
            </a:r>
          </a:p>
          <a:p>
            <a:pPr marL="406400" indent="-406400"/>
            <a:r>
              <a:rPr lang="en-US" sz="800" dirty="0">
                <a:latin typeface="Times New Roman" panose="02020603050405020304" pitchFamily="18" charset="0"/>
                <a:ea typeface="Times New Roman" panose="02020603050405020304" pitchFamily="18" charset="0"/>
              </a:rPr>
              <a:t>3. Holliday, Breast Cancer Research, BioMed Central, 2011</a:t>
            </a:r>
          </a:p>
          <a:p>
            <a:pPr marL="406400" indent="-406400"/>
            <a:r>
              <a:rPr lang="en-US" sz="800" dirty="0">
                <a:latin typeface="Times New Roman" panose="02020603050405020304" pitchFamily="18" charset="0"/>
                <a:ea typeface="Times New Roman" panose="02020603050405020304" pitchFamily="18" charset="0"/>
              </a:rPr>
              <a:t>4. Salvador, </a:t>
            </a:r>
            <a:r>
              <a:rPr lang="en-US" sz="800" dirty="0" err="1">
                <a:latin typeface="Times New Roman" panose="02020603050405020304" pitchFamily="18" charset="0"/>
                <a:ea typeface="Times New Roman" panose="02020603050405020304" pitchFamily="18" charset="0"/>
              </a:rPr>
              <a:t>Currentpathobiology</a:t>
            </a:r>
            <a:r>
              <a:rPr lang="en-US" sz="800" dirty="0">
                <a:latin typeface="Times New Roman" panose="02020603050405020304" pitchFamily="18" charset="0"/>
                <a:ea typeface="Times New Roman" panose="02020603050405020304" pitchFamily="18" charset="0"/>
              </a:rPr>
              <a:t> reports, 2016</a:t>
            </a:r>
          </a:p>
          <a:p>
            <a:pPr marL="406400" indent="-406400"/>
            <a:r>
              <a:rPr lang="en-US" sz="800" dirty="0">
                <a:latin typeface="Times New Roman" panose="02020603050405020304" pitchFamily="18" charset="0"/>
                <a:ea typeface="Times New Roman" panose="02020603050405020304" pitchFamily="18" charset="0"/>
              </a:rPr>
              <a:t>5. </a:t>
            </a:r>
            <a:r>
              <a:rPr lang="en-US" sz="800" dirty="0" err="1">
                <a:latin typeface="Times New Roman" panose="02020603050405020304" pitchFamily="18" charset="0"/>
                <a:ea typeface="Times New Roman" panose="02020603050405020304" pitchFamily="18" charset="0"/>
              </a:rPr>
              <a:t>Chalakur-Ramireddy</a:t>
            </a:r>
            <a:r>
              <a:rPr lang="en-US" sz="800" dirty="0">
                <a:latin typeface="Times New Roman" panose="02020603050405020304" pitchFamily="18" charset="0"/>
                <a:ea typeface="Times New Roman" panose="02020603050405020304" pitchFamily="18" charset="0"/>
              </a:rPr>
              <a:t>, </a:t>
            </a:r>
            <a:r>
              <a:rPr lang="en-US" sz="800" i="1" dirty="0" err="1">
                <a:latin typeface="Times New Roman" panose="02020603050405020304" pitchFamily="18" charset="0"/>
                <a:ea typeface="Times New Roman" panose="02020603050405020304" pitchFamily="18" charset="0"/>
              </a:rPr>
              <a:t>Biosci</a:t>
            </a:r>
            <a:r>
              <a:rPr lang="en-US" sz="800" dirty="0">
                <a:latin typeface="Times New Roman" panose="02020603050405020304" pitchFamily="18" charset="0"/>
                <a:ea typeface="Times New Roman" panose="02020603050405020304" pitchFamily="18" charset="0"/>
              </a:rPr>
              <a:t>, 2018</a:t>
            </a:r>
          </a:p>
          <a:p>
            <a:pPr marL="406400" indent="-406400"/>
            <a:endParaRPr lang="en-US" sz="800" dirty="0">
              <a:latin typeface="Times New Roman" panose="02020603050405020304" pitchFamily="18" charset="0"/>
              <a:ea typeface="Times New Roman" panose="02020603050405020304" pitchFamily="18" charset="0"/>
            </a:endParaRPr>
          </a:p>
        </p:txBody>
      </p:sp>
      <p:sp>
        <p:nvSpPr>
          <p:cNvPr id="26" name="Rectangle 25">
            <a:extLst>
              <a:ext uri="{FF2B5EF4-FFF2-40B4-BE49-F238E27FC236}">
                <a16:creationId xmlns:a16="http://schemas.microsoft.com/office/drawing/2014/main" id="{8C23407F-2770-F444-A275-F950A7F2D177}"/>
              </a:ext>
            </a:extLst>
          </p:cNvPr>
          <p:cNvSpPr/>
          <p:nvPr/>
        </p:nvSpPr>
        <p:spPr>
          <a:xfrm>
            <a:off x="358625" y="963898"/>
            <a:ext cx="5178967" cy="1277273"/>
          </a:xfrm>
          <a:prstGeom prst="rect">
            <a:avLst/>
          </a:prstGeom>
        </p:spPr>
        <p:txBody>
          <a:bodyPr wrap="square">
            <a:spAutoFit/>
          </a:bodyPr>
          <a:lstStyle/>
          <a:p>
            <a:r>
              <a:rPr lang="en-US" sz="2300" dirty="0"/>
              <a:t>Triple Negative Breast Cancer</a:t>
            </a:r>
          </a:p>
          <a:p>
            <a:pPr marL="800100" lvl="1" indent="-342900">
              <a:buFont typeface="Arial" panose="020B0604020202020204" pitchFamily="34" charset="0"/>
              <a:buChar char="•"/>
            </a:pPr>
            <a:r>
              <a:rPr lang="en-US" dirty="0"/>
              <a:t>Highly aggressive, difficult to treat breast cancer subtype</a:t>
            </a:r>
          </a:p>
          <a:p>
            <a:pPr marL="800100" lvl="1" indent="-342900">
              <a:buFont typeface="Arial" panose="020B0604020202020204" pitchFamily="34" charset="0"/>
              <a:buChar char="•"/>
            </a:pPr>
            <a:r>
              <a:rPr lang="en-US" dirty="0"/>
              <a:t>Poor prognosis</a:t>
            </a:r>
          </a:p>
        </p:txBody>
      </p:sp>
      <p:pic>
        <p:nvPicPr>
          <p:cNvPr id="11" name="Picture 10">
            <a:extLst>
              <a:ext uri="{FF2B5EF4-FFF2-40B4-BE49-F238E27FC236}">
                <a16:creationId xmlns:a16="http://schemas.microsoft.com/office/drawing/2014/main" id="{66EEC7E9-3902-0E4A-A613-C0B386EF950B}"/>
              </a:ext>
            </a:extLst>
          </p:cNvPr>
          <p:cNvPicPr>
            <a:picLocks noChangeAspect="1"/>
          </p:cNvPicPr>
          <p:nvPr/>
        </p:nvPicPr>
        <p:blipFill>
          <a:blip r:embed="rId4"/>
          <a:stretch>
            <a:fillRect/>
          </a:stretch>
        </p:blipFill>
        <p:spPr>
          <a:xfrm>
            <a:off x="6065823" y="3051799"/>
            <a:ext cx="6126178" cy="3723908"/>
          </a:xfrm>
          <a:prstGeom prst="rect">
            <a:avLst/>
          </a:prstGeom>
        </p:spPr>
      </p:pic>
      <p:sp>
        <p:nvSpPr>
          <p:cNvPr id="12" name="TextBox 11">
            <a:extLst>
              <a:ext uri="{FF2B5EF4-FFF2-40B4-BE49-F238E27FC236}">
                <a16:creationId xmlns:a16="http://schemas.microsoft.com/office/drawing/2014/main" id="{5C2821E1-E10D-E141-B735-78C591996DCB}"/>
              </a:ext>
            </a:extLst>
          </p:cNvPr>
          <p:cNvSpPr txBox="1"/>
          <p:nvPr/>
        </p:nvSpPr>
        <p:spPr>
          <a:xfrm>
            <a:off x="7255896" y="85155"/>
            <a:ext cx="3356263" cy="20928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sz="13000" dirty="0">
                <a:solidFill>
                  <a:srgbClr val="106BCE"/>
                </a:solidFill>
              </a:rPr>
              <a:t>80%</a:t>
            </a:r>
            <a:endParaRPr kumimoji="0" lang="en-US" sz="13000" b="0" i="0" u="none" strike="noStrike" cap="none" spc="0" normalizeH="0" baseline="0" dirty="0">
              <a:ln>
                <a:noFill/>
              </a:ln>
              <a:solidFill>
                <a:srgbClr val="106BCE"/>
              </a:solidFill>
              <a:effectLst/>
              <a:uFillTx/>
              <a:sym typeface="Calibri"/>
            </a:endParaRPr>
          </a:p>
        </p:txBody>
      </p:sp>
      <p:sp>
        <p:nvSpPr>
          <p:cNvPr id="13" name="TextBox 12">
            <a:extLst>
              <a:ext uri="{FF2B5EF4-FFF2-40B4-BE49-F238E27FC236}">
                <a16:creationId xmlns:a16="http://schemas.microsoft.com/office/drawing/2014/main" id="{A1C79087-24EB-C54C-9286-9027F5A8E29D}"/>
              </a:ext>
            </a:extLst>
          </p:cNvPr>
          <p:cNvSpPr txBox="1"/>
          <p:nvPr/>
        </p:nvSpPr>
        <p:spPr>
          <a:xfrm>
            <a:off x="7039968" y="1788252"/>
            <a:ext cx="3366654" cy="923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Calibri"/>
              </a:rPr>
              <a:t>Of clinical trials studying TNBC therapeutics are investigating target combinations [5] </a:t>
            </a:r>
          </a:p>
        </p:txBody>
      </p:sp>
      <p:pic>
        <p:nvPicPr>
          <p:cNvPr id="6" name="triple-negative-breast-cancer-infographic.jpg" descr="triple-negative-breast-cancer-infographic.jpg"/>
          <p:cNvPicPr>
            <a:picLocks noChangeAspect="1"/>
          </p:cNvPicPr>
          <p:nvPr/>
        </p:nvPicPr>
        <p:blipFill>
          <a:blip r:embed="rId5">
            <a:extLst/>
          </a:blip>
          <a:stretch>
            <a:fillRect/>
          </a:stretch>
        </p:blipFill>
        <p:spPr>
          <a:xfrm>
            <a:off x="6888984" y="379811"/>
            <a:ext cx="3542474" cy="5954082"/>
          </a:xfrm>
          <a:prstGeom prst="rect">
            <a:avLst/>
          </a:prstGeom>
          <a:ln w="12700">
            <a:miter lim="400000"/>
          </a:ln>
        </p:spPr>
      </p:pic>
      <p:sp>
        <p:nvSpPr>
          <p:cNvPr id="16" name="Rectangle 15">
            <a:extLst>
              <a:ext uri="{FF2B5EF4-FFF2-40B4-BE49-F238E27FC236}">
                <a16:creationId xmlns:a16="http://schemas.microsoft.com/office/drawing/2014/main" id="{B12E0587-6721-A743-9B2D-B5BB18DDC8A8}"/>
              </a:ext>
            </a:extLst>
          </p:cNvPr>
          <p:cNvSpPr/>
          <p:nvPr/>
        </p:nvSpPr>
        <p:spPr>
          <a:xfrm>
            <a:off x="6817474" y="844452"/>
            <a:ext cx="3774410" cy="1954381"/>
          </a:xfrm>
          <a:prstGeom prst="rect">
            <a:avLst/>
          </a:prstGeom>
        </p:spPr>
        <p:txBody>
          <a:bodyPr wrap="square">
            <a:spAutoFit/>
          </a:bodyPr>
          <a:lstStyle/>
          <a:p>
            <a:r>
              <a:rPr lang="en-US" sz="2500" b="1" dirty="0">
                <a:solidFill>
                  <a:srgbClr val="106BCE"/>
                </a:solidFill>
              </a:rPr>
              <a:t>OBJECTIVE:</a:t>
            </a:r>
            <a:r>
              <a:rPr lang="en-US" sz="2500" dirty="0">
                <a:solidFill>
                  <a:srgbClr val="106BCE"/>
                </a:solidFill>
              </a:rPr>
              <a:t> </a:t>
            </a:r>
            <a:r>
              <a:rPr lang="en-US" sz="2000" dirty="0"/>
              <a:t>Use a systematic approach to identify combinations of therapeutic targets for Claudin-Low Triple Negative Breast Cancer</a:t>
            </a:r>
          </a:p>
          <a:p>
            <a:endParaRPr lang="en-US" dirty="0"/>
          </a:p>
          <a:p>
            <a:endParaRPr lang="en-US" dirty="0"/>
          </a:p>
        </p:txBody>
      </p:sp>
      <p:sp>
        <p:nvSpPr>
          <p:cNvPr id="3" name="Rectangle 2"/>
          <p:cNvSpPr/>
          <p:nvPr/>
        </p:nvSpPr>
        <p:spPr>
          <a:xfrm>
            <a:off x="10337179" y="6434119"/>
            <a:ext cx="659155" cy="246221"/>
          </a:xfrm>
          <a:prstGeom prst="rect">
            <a:avLst/>
          </a:prstGeom>
        </p:spPr>
        <p:txBody>
          <a:bodyPr wrap="none">
            <a:spAutoFit/>
          </a:bodyPr>
          <a:lstStyle/>
          <a:p>
            <a:r>
              <a:rPr lang="en-US" sz="1000" dirty="0">
                <a:latin typeface="Arial" panose="020B0604020202020204" pitchFamily="34" charset="0"/>
                <a:cs typeface="Arial" panose="020B0604020202020204" pitchFamily="34" charset="0"/>
              </a:rPr>
              <a:t>Celgene</a:t>
            </a:r>
          </a:p>
        </p:txBody>
      </p:sp>
    </p:spTree>
    <p:extLst>
      <p:ext uri="{BB962C8B-B14F-4D97-AF65-F5344CB8AC3E}">
        <p14:creationId xmlns:p14="http://schemas.microsoft.com/office/powerpoint/2010/main" val="416277731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3"/>
                                        </p:tgtEl>
                                      </p:cBhvr>
                                    </p:animEffect>
                                    <p:set>
                                      <p:cBhvr>
                                        <p:cTn id="10" dur="1" fill="hold">
                                          <p:stCondLst>
                                            <p:cond delay="499"/>
                                          </p:stCondLst>
                                        </p:cTn>
                                        <p:tgtEl>
                                          <p:spTgt spid="3"/>
                                        </p:tgtEl>
                                        <p:attrNameLst>
                                          <p:attrName>style.visibility</p:attrName>
                                        </p:attrNameLst>
                                      </p:cBhvr>
                                      <p:to>
                                        <p:strVal val="hidden"/>
                                      </p:to>
                                    </p:set>
                                  </p:childTnLst>
                                </p:cTn>
                              </p:par>
                              <p:par>
                                <p:cTn id="11" presetID="10"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par>
                                <p:cTn id="19" presetID="1" presetClass="exit"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hidden"/>
                                      </p:to>
                                    </p:set>
                                  </p:childTnLst>
                                </p:cTn>
                              </p:par>
                              <p:par>
                                <p:cTn id="21" presetID="1" presetClass="exit"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6" grpId="0"/>
      <p:bldP spid="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466" y="-180184"/>
            <a:ext cx="10515600" cy="1325563"/>
          </a:xfrm>
        </p:spPr>
        <p:txBody>
          <a:bodyPr/>
          <a:lstStyle/>
          <a:p>
            <a:r>
              <a:rPr lang="en-US" dirty="0"/>
              <a:t>Today’s Question</a:t>
            </a:r>
          </a:p>
        </p:txBody>
      </p:sp>
      <p:sp>
        <p:nvSpPr>
          <p:cNvPr id="3" name="TextBox 2"/>
          <p:cNvSpPr txBox="1"/>
          <p:nvPr/>
        </p:nvSpPr>
        <p:spPr>
          <a:xfrm>
            <a:off x="0" y="822213"/>
            <a:ext cx="10499134" cy="2862322"/>
          </a:xfrm>
          <a:prstGeom prst="rect">
            <a:avLst/>
          </a:prstGeom>
          <a:noFill/>
        </p:spPr>
        <p:txBody>
          <a:bodyPr wrap="square" rtlCol="0">
            <a:spAutoFit/>
          </a:bodyPr>
          <a:lstStyle/>
          <a:p>
            <a:pPr hangingPunct="0"/>
            <a:r>
              <a:rPr lang="en-US" dirty="0"/>
              <a:t>How do we decide if a perturbation is successful?</a:t>
            </a:r>
          </a:p>
          <a:p>
            <a:pPr hangingPunct="0"/>
            <a:endParaRPr lang="en-US" dirty="0"/>
          </a:p>
          <a:p>
            <a:pPr hangingPunct="0"/>
            <a:endParaRPr lang="en-US" dirty="0"/>
          </a:p>
          <a:p>
            <a:pPr hangingPunct="0"/>
            <a:r>
              <a:rPr lang="en-US" dirty="0"/>
              <a:t>Based on</a:t>
            </a:r>
          </a:p>
          <a:p>
            <a:pPr hangingPunct="0"/>
            <a:endParaRPr lang="en-US" dirty="0"/>
          </a:p>
          <a:p>
            <a:pPr hangingPunct="0"/>
            <a:endParaRPr lang="en-US" dirty="0"/>
          </a:p>
          <a:p>
            <a:pPr hangingPunct="0"/>
            <a:endParaRPr lang="en-US" dirty="0"/>
          </a:p>
          <a:p>
            <a:pPr hangingPunct="0"/>
            <a:endParaRPr lang="en-US" dirty="0"/>
          </a:p>
          <a:p>
            <a:pPr hangingPunct="0"/>
            <a:endParaRPr lang="en-US" dirty="0"/>
          </a:p>
          <a:p>
            <a:pPr hangingPunct="0"/>
            <a:r>
              <a:rPr lang="en-US" dirty="0"/>
              <a:t>We should observe that DAC of (231-perturbation) = DAC of (231-10A) for readout nodes</a:t>
            </a:r>
          </a:p>
        </p:txBody>
      </p:sp>
      <p:pic>
        <p:nvPicPr>
          <p:cNvPr id="7" name="Picture 6"/>
          <p:cNvPicPr>
            <a:picLocks noChangeAspect="1"/>
          </p:cNvPicPr>
          <p:nvPr/>
        </p:nvPicPr>
        <p:blipFill>
          <a:blip r:embed="rId2"/>
          <a:stretch>
            <a:fillRect/>
          </a:stretch>
        </p:blipFill>
        <p:spPr>
          <a:xfrm>
            <a:off x="457200" y="2022542"/>
            <a:ext cx="8023558" cy="1060292"/>
          </a:xfrm>
          <a:prstGeom prst="rect">
            <a:avLst/>
          </a:prstGeom>
          <a:ln>
            <a:solidFill>
              <a:schemeClr val="tx1"/>
            </a:solidFill>
          </a:ln>
        </p:spPr>
      </p:pic>
    </p:spTree>
    <p:extLst>
      <p:ext uri="{BB962C8B-B14F-4D97-AF65-F5344CB8AC3E}">
        <p14:creationId xmlns:p14="http://schemas.microsoft.com/office/powerpoint/2010/main" val="162243239"/>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 y="195307"/>
            <a:ext cx="10515600" cy="1325563"/>
          </a:xfrm>
        </p:spPr>
        <p:txBody>
          <a:bodyPr/>
          <a:lstStyle/>
          <a:p>
            <a:r>
              <a:rPr lang="en-US" dirty="0"/>
              <a:t>A very simple example</a:t>
            </a:r>
          </a:p>
        </p:txBody>
      </p:sp>
      <p:pic>
        <p:nvPicPr>
          <p:cNvPr id="4" name="Picture 3"/>
          <p:cNvPicPr>
            <a:picLocks noChangeAspect="1"/>
          </p:cNvPicPr>
          <p:nvPr/>
        </p:nvPicPr>
        <p:blipFill>
          <a:blip r:embed="rId2"/>
          <a:stretch>
            <a:fillRect/>
          </a:stretch>
        </p:blipFill>
        <p:spPr>
          <a:xfrm>
            <a:off x="4377535" y="1795190"/>
            <a:ext cx="5805355" cy="3989836"/>
          </a:xfrm>
          <a:prstGeom prst="rect">
            <a:avLst/>
          </a:prstGeom>
        </p:spPr>
      </p:pic>
      <p:sp>
        <p:nvSpPr>
          <p:cNvPr id="5" name="TextBox 4"/>
          <p:cNvSpPr txBox="1"/>
          <p:nvPr/>
        </p:nvSpPr>
        <p:spPr>
          <a:xfrm>
            <a:off x="326571" y="1097280"/>
            <a:ext cx="4219303" cy="369332"/>
          </a:xfrm>
          <a:prstGeom prst="rect">
            <a:avLst/>
          </a:prstGeom>
          <a:noFill/>
        </p:spPr>
        <p:txBody>
          <a:bodyPr wrap="square" rtlCol="0">
            <a:spAutoFit/>
          </a:bodyPr>
          <a:lstStyle/>
          <a:p>
            <a:r>
              <a:rPr lang="en-US" dirty="0"/>
              <a:t>Consider the following network</a:t>
            </a:r>
          </a:p>
        </p:txBody>
      </p:sp>
    </p:spTree>
    <p:extLst>
      <p:ext uri="{BB962C8B-B14F-4D97-AF65-F5344CB8AC3E}">
        <p14:creationId xmlns:p14="http://schemas.microsoft.com/office/powerpoint/2010/main" val="200709241"/>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7762907" y="1875354"/>
            <a:ext cx="4429093" cy="3043975"/>
          </a:xfrm>
          <a:prstGeom prst="rect">
            <a:avLst/>
          </a:prstGeom>
        </p:spPr>
      </p:pic>
      <p:sp>
        <p:nvSpPr>
          <p:cNvPr id="5" name="Rectangle 4"/>
          <p:cNvSpPr/>
          <p:nvPr/>
        </p:nvSpPr>
        <p:spPr>
          <a:xfrm>
            <a:off x="838200" y="1926680"/>
            <a:ext cx="2747493" cy="1754326"/>
          </a:xfrm>
          <a:prstGeom prst="rect">
            <a:avLst/>
          </a:prstGeom>
        </p:spPr>
        <p:txBody>
          <a:bodyPr wrap="square">
            <a:spAutoFit/>
          </a:bodyPr>
          <a:lstStyle/>
          <a:p>
            <a:r>
              <a:rPr lang="en-US" dirty="0"/>
              <a:t>b[data.n2i['A']] = 1</a:t>
            </a:r>
          </a:p>
          <a:p>
            <a:r>
              <a:rPr lang="en-US" dirty="0"/>
              <a:t>b[data.n2i['B']] = 0</a:t>
            </a:r>
          </a:p>
          <a:p>
            <a:r>
              <a:rPr lang="en-US" dirty="0"/>
              <a:t>b[data.n2i['C']] = 1</a:t>
            </a:r>
          </a:p>
          <a:p>
            <a:r>
              <a:rPr lang="en-US" dirty="0"/>
              <a:t>b[data.n2i['D']] = 0</a:t>
            </a:r>
          </a:p>
          <a:p>
            <a:r>
              <a:rPr lang="en-US" dirty="0"/>
              <a:t>b[data.n2i['E']] = 0</a:t>
            </a:r>
          </a:p>
          <a:p>
            <a:r>
              <a:rPr lang="en-US" dirty="0"/>
              <a:t>b[data.n2i['F']] = 1</a:t>
            </a:r>
          </a:p>
        </p:txBody>
      </p:sp>
      <p:sp>
        <p:nvSpPr>
          <p:cNvPr id="6" name="Rectangle 5"/>
          <p:cNvSpPr/>
          <p:nvPr/>
        </p:nvSpPr>
        <p:spPr>
          <a:xfrm>
            <a:off x="838200" y="4235004"/>
            <a:ext cx="1865290" cy="1754326"/>
          </a:xfrm>
          <a:prstGeom prst="rect">
            <a:avLst/>
          </a:prstGeom>
        </p:spPr>
        <p:txBody>
          <a:bodyPr wrap="square">
            <a:spAutoFit/>
          </a:bodyPr>
          <a:lstStyle/>
          <a:p>
            <a:r>
              <a:rPr lang="en-US" dirty="0"/>
              <a:t>A: 0.5</a:t>
            </a:r>
          </a:p>
          <a:p>
            <a:r>
              <a:rPr lang="en-US" dirty="0"/>
              <a:t>B: 0.10944008</a:t>
            </a:r>
          </a:p>
          <a:p>
            <a:r>
              <a:rPr lang="en-US" dirty="0"/>
              <a:t>C: 0.53869291</a:t>
            </a:r>
          </a:p>
          <a:p>
            <a:r>
              <a:rPr lang="en-US" dirty="0"/>
              <a:t>D: -0.09469663</a:t>
            </a:r>
          </a:p>
          <a:p>
            <a:r>
              <a:rPr lang="en-US" dirty="0"/>
              <a:t>E: 0.26934646</a:t>
            </a:r>
          </a:p>
          <a:p>
            <a:r>
              <a:rPr lang="en-US" dirty="0"/>
              <a:t>F:0.54734832</a:t>
            </a:r>
          </a:p>
        </p:txBody>
      </p:sp>
      <p:sp>
        <p:nvSpPr>
          <p:cNvPr id="7" name="TextBox 6"/>
          <p:cNvSpPr txBox="1"/>
          <p:nvPr/>
        </p:nvSpPr>
        <p:spPr>
          <a:xfrm>
            <a:off x="587829" y="1506022"/>
            <a:ext cx="7903028" cy="369332"/>
          </a:xfrm>
          <a:prstGeom prst="rect">
            <a:avLst/>
          </a:prstGeom>
          <a:noFill/>
        </p:spPr>
        <p:txBody>
          <a:bodyPr wrap="square" rtlCol="0">
            <a:spAutoFit/>
          </a:bodyPr>
          <a:lstStyle/>
          <a:p>
            <a:r>
              <a:rPr lang="en-US" dirty="0"/>
              <a:t>Let the nodes of the network’s basal activity values in </a:t>
            </a:r>
            <a:r>
              <a:rPr lang="en-US" b="1" dirty="0"/>
              <a:t>Initial State 1  </a:t>
            </a:r>
            <a:r>
              <a:rPr lang="en-US" dirty="0"/>
              <a:t>be as follows</a:t>
            </a:r>
            <a:r>
              <a:rPr lang="en-US" b="1" dirty="0"/>
              <a:t>:</a:t>
            </a:r>
            <a:endParaRPr lang="en-US" dirty="0"/>
          </a:p>
        </p:txBody>
      </p:sp>
      <p:sp>
        <p:nvSpPr>
          <p:cNvPr id="8" name="TextBox 7"/>
          <p:cNvSpPr txBox="1"/>
          <p:nvPr/>
        </p:nvSpPr>
        <p:spPr>
          <a:xfrm>
            <a:off x="670529" y="3865672"/>
            <a:ext cx="7903028" cy="369332"/>
          </a:xfrm>
          <a:prstGeom prst="rect">
            <a:avLst/>
          </a:prstGeom>
          <a:noFill/>
        </p:spPr>
        <p:txBody>
          <a:bodyPr wrap="square" rtlCol="0">
            <a:spAutoFit/>
          </a:bodyPr>
          <a:lstStyle/>
          <a:p>
            <a:r>
              <a:rPr lang="en-US" dirty="0"/>
              <a:t>Resulting in log steady state activity levels as produced by SFA of:</a:t>
            </a:r>
          </a:p>
        </p:txBody>
      </p:sp>
      <p:sp>
        <p:nvSpPr>
          <p:cNvPr id="9" name="Title 1"/>
          <p:cNvSpPr txBox="1">
            <a:spLocks/>
          </p:cNvSpPr>
          <p:nvPr/>
        </p:nvSpPr>
        <p:spPr>
          <a:xfrm>
            <a:off x="198120" y="195307"/>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A very simple example</a:t>
            </a:r>
          </a:p>
        </p:txBody>
      </p:sp>
    </p:spTree>
    <p:extLst>
      <p:ext uri="{BB962C8B-B14F-4D97-AF65-F5344CB8AC3E}">
        <p14:creationId xmlns:p14="http://schemas.microsoft.com/office/powerpoint/2010/main" val="4213864201"/>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7445282" y="1431982"/>
            <a:ext cx="4429093" cy="3043975"/>
          </a:xfrm>
          <a:prstGeom prst="rect">
            <a:avLst/>
          </a:prstGeom>
        </p:spPr>
      </p:pic>
      <p:sp>
        <p:nvSpPr>
          <p:cNvPr id="5" name="Rectangle 4"/>
          <p:cNvSpPr/>
          <p:nvPr/>
        </p:nvSpPr>
        <p:spPr>
          <a:xfrm>
            <a:off x="838200" y="1489330"/>
            <a:ext cx="2747493" cy="1754326"/>
          </a:xfrm>
          <a:prstGeom prst="rect">
            <a:avLst/>
          </a:prstGeom>
        </p:spPr>
        <p:txBody>
          <a:bodyPr wrap="square">
            <a:spAutoFit/>
          </a:bodyPr>
          <a:lstStyle/>
          <a:p>
            <a:r>
              <a:rPr lang="en-US" dirty="0"/>
              <a:t>b[data.n2i['A']] = 0</a:t>
            </a:r>
          </a:p>
          <a:p>
            <a:r>
              <a:rPr lang="en-US" dirty="0"/>
              <a:t>b[data.n2i['B']] = 1</a:t>
            </a:r>
          </a:p>
          <a:p>
            <a:r>
              <a:rPr lang="en-US" dirty="0"/>
              <a:t>b[data.n2i['C']] = 0</a:t>
            </a:r>
          </a:p>
          <a:p>
            <a:r>
              <a:rPr lang="en-US" dirty="0"/>
              <a:t>b[data.n2i['D']] = 1</a:t>
            </a:r>
          </a:p>
          <a:p>
            <a:r>
              <a:rPr lang="en-US" dirty="0"/>
              <a:t>b[data.n2i['E']] = 1</a:t>
            </a:r>
          </a:p>
          <a:p>
            <a:r>
              <a:rPr lang="en-US" dirty="0"/>
              <a:t>b[data.n2i['F']] = 0</a:t>
            </a:r>
          </a:p>
        </p:txBody>
      </p:sp>
      <p:sp>
        <p:nvSpPr>
          <p:cNvPr id="3" name="Rectangle 2"/>
          <p:cNvSpPr/>
          <p:nvPr/>
        </p:nvSpPr>
        <p:spPr>
          <a:xfrm>
            <a:off x="838200" y="4756401"/>
            <a:ext cx="1961882" cy="1754326"/>
          </a:xfrm>
          <a:prstGeom prst="rect">
            <a:avLst/>
          </a:prstGeom>
        </p:spPr>
        <p:txBody>
          <a:bodyPr wrap="square">
            <a:spAutoFit/>
          </a:bodyPr>
          <a:lstStyle/>
          <a:p>
            <a:r>
              <a:rPr lang="en-US" dirty="0"/>
              <a:t>A: 0</a:t>
            </a:r>
          </a:p>
          <a:p>
            <a:r>
              <a:rPr lang="en-US" dirty="0"/>
              <a:t>B: 0.35912861</a:t>
            </a:r>
          </a:p>
          <a:p>
            <a:r>
              <a:rPr lang="en-US" dirty="0"/>
              <a:t>C: 0.12697114</a:t>
            </a:r>
          </a:p>
          <a:p>
            <a:r>
              <a:rPr lang="en-US" dirty="0"/>
              <a:t>D: 0.26934646</a:t>
            </a:r>
          </a:p>
          <a:p>
            <a:r>
              <a:rPr lang="en-US" dirty="0"/>
              <a:t>E: 0.56348557</a:t>
            </a:r>
          </a:p>
          <a:p>
            <a:r>
              <a:rPr lang="en-US" dirty="0"/>
              <a:t>F: -0.13467323</a:t>
            </a:r>
          </a:p>
        </p:txBody>
      </p:sp>
      <p:sp>
        <p:nvSpPr>
          <p:cNvPr id="9" name="TextBox 8"/>
          <p:cNvSpPr txBox="1"/>
          <p:nvPr/>
        </p:nvSpPr>
        <p:spPr>
          <a:xfrm>
            <a:off x="227680" y="1116023"/>
            <a:ext cx="7903028" cy="369332"/>
          </a:xfrm>
          <a:prstGeom prst="rect">
            <a:avLst/>
          </a:prstGeom>
          <a:noFill/>
        </p:spPr>
        <p:txBody>
          <a:bodyPr wrap="square" rtlCol="0">
            <a:spAutoFit/>
          </a:bodyPr>
          <a:lstStyle/>
          <a:p>
            <a:r>
              <a:rPr lang="en-US" dirty="0"/>
              <a:t>Let the nodes of the network’s basal activity values in </a:t>
            </a:r>
            <a:r>
              <a:rPr lang="en-US" b="1" dirty="0"/>
              <a:t>Initial State 2  </a:t>
            </a:r>
            <a:r>
              <a:rPr lang="en-US" dirty="0"/>
              <a:t>be as follows</a:t>
            </a:r>
            <a:r>
              <a:rPr lang="en-US" b="1" dirty="0"/>
              <a:t>:</a:t>
            </a:r>
            <a:endParaRPr lang="en-US" dirty="0"/>
          </a:p>
        </p:txBody>
      </p:sp>
      <p:sp>
        <p:nvSpPr>
          <p:cNvPr id="10" name="TextBox 9"/>
          <p:cNvSpPr txBox="1"/>
          <p:nvPr/>
        </p:nvSpPr>
        <p:spPr>
          <a:xfrm>
            <a:off x="526838" y="4387069"/>
            <a:ext cx="7903028" cy="369332"/>
          </a:xfrm>
          <a:prstGeom prst="rect">
            <a:avLst/>
          </a:prstGeom>
          <a:noFill/>
        </p:spPr>
        <p:txBody>
          <a:bodyPr wrap="square" rtlCol="0">
            <a:spAutoFit/>
          </a:bodyPr>
          <a:lstStyle/>
          <a:p>
            <a:r>
              <a:rPr lang="en-US" dirty="0"/>
              <a:t>Resulting in log steady state activity levels as produced by SFA of:</a:t>
            </a:r>
          </a:p>
        </p:txBody>
      </p:sp>
      <p:sp>
        <p:nvSpPr>
          <p:cNvPr id="12" name="Title 1"/>
          <p:cNvSpPr>
            <a:spLocks noGrp="1"/>
          </p:cNvSpPr>
          <p:nvPr>
            <p:ph type="title"/>
          </p:nvPr>
        </p:nvSpPr>
        <p:spPr>
          <a:xfrm>
            <a:off x="198120" y="195307"/>
            <a:ext cx="10515600" cy="1325563"/>
          </a:xfrm>
        </p:spPr>
        <p:txBody>
          <a:bodyPr/>
          <a:lstStyle/>
          <a:p>
            <a:r>
              <a:rPr lang="en-US" dirty="0"/>
              <a:t>A very simple example</a:t>
            </a:r>
          </a:p>
        </p:txBody>
      </p:sp>
    </p:spTree>
    <p:extLst>
      <p:ext uri="{BB962C8B-B14F-4D97-AF65-F5344CB8AC3E}">
        <p14:creationId xmlns:p14="http://schemas.microsoft.com/office/powerpoint/2010/main" val="1243563251"/>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7066459" y="1797869"/>
            <a:ext cx="4429093" cy="3043975"/>
          </a:xfrm>
          <a:prstGeom prst="rect">
            <a:avLst/>
          </a:prstGeom>
        </p:spPr>
      </p:pic>
      <p:sp>
        <p:nvSpPr>
          <p:cNvPr id="6" name="TextBox 5"/>
          <p:cNvSpPr txBox="1"/>
          <p:nvPr/>
        </p:nvSpPr>
        <p:spPr>
          <a:xfrm>
            <a:off x="592608" y="2661767"/>
            <a:ext cx="4188397" cy="369332"/>
          </a:xfrm>
          <a:prstGeom prst="rect">
            <a:avLst/>
          </a:prstGeom>
          <a:noFill/>
        </p:spPr>
        <p:txBody>
          <a:bodyPr wrap="square" rtlCol="0">
            <a:spAutoFit/>
          </a:bodyPr>
          <a:lstStyle/>
          <a:p>
            <a:r>
              <a:rPr lang="en-US" dirty="0"/>
              <a:t>On comparison of  SFA results:</a:t>
            </a:r>
          </a:p>
        </p:txBody>
      </p:sp>
      <p:sp>
        <p:nvSpPr>
          <p:cNvPr id="9" name="TextBox 8"/>
          <p:cNvSpPr txBox="1"/>
          <p:nvPr/>
        </p:nvSpPr>
        <p:spPr>
          <a:xfrm>
            <a:off x="592609" y="1336204"/>
            <a:ext cx="5147930" cy="923330"/>
          </a:xfrm>
          <a:prstGeom prst="rect">
            <a:avLst/>
          </a:prstGeom>
          <a:noFill/>
        </p:spPr>
        <p:txBody>
          <a:bodyPr wrap="square" rtlCol="0">
            <a:spAutoFit/>
          </a:bodyPr>
          <a:lstStyle/>
          <a:p>
            <a:r>
              <a:rPr lang="en-US" dirty="0"/>
              <a:t>Based on topology:</a:t>
            </a:r>
          </a:p>
          <a:p>
            <a:r>
              <a:rPr lang="en-US" dirty="0"/>
              <a:t>There are 3 </a:t>
            </a:r>
            <a:r>
              <a:rPr lang="en-US" dirty="0" err="1"/>
              <a:t>FVSes</a:t>
            </a:r>
            <a:r>
              <a:rPr lang="en-US" dirty="0"/>
              <a:t>: [B],[C],[E]</a:t>
            </a:r>
          </a:p>
          <a:p>
            <a:r>
              <a:rPr lang="en-US" dirty="0"/>
              <a:t>There is 1 source node: A</a:t>
            </a:r>
          </a:p>
        </p:txBody>
      </p:sp>
      <p:sp>
        <p:nvSpPr>
          <p:cNvPr id="11" name="Title 1"/>
          <p:cNvSpPr txBox="1">
            <a:spLocks/>
          </p:cNvSpPr>
          <p:nvPr/>
        </p:nvSpPr>
        <p:spPr>
          <a:xfrm>
            <a:off x="198120" y="195307"/>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A very simple example</a:t>
            </a:r>
          </a:p>
        </p:txBody>
      </p:sp>
      <p:graphicFrame>
        <p:nvGraphicFramePr>
          <p:cNvPr id="15" name="Table 14"/>
          <p:cNvGraphicFramePr>
            <a:graphicFrameLocks noGrp="1"/>
          </p:cNvGraphicFramePr>
          <p:nvPr>
            <p:extLst/>
          </p:nvPr>
        </p:nvGraphicFramePr>
        <p:xfrm>
          <a:off x="723237" y="3031099"/>
          <a:ext cx="5017302" cy="3000531"/>
        </p:xfrm>
        <a:graphic>
          <a:graphicData uri="http://schemas.openxmlformats.org/drawingml/2006/table">
            <a:tbl>
              <a:tblPr>
                <a:tableStyleId>{8799B23B-EC83-4686-B30A-512413B5E67A}</a:tableStyleId>
              </a:tblPr>
              <a:tblGrid>
                <a:gridCol w="678485">
                  <a:extLst>
                    <a:ext uri="{9D8B030D-6E8A-4147-A177-3AD203B41FA5}">
                      <a16:colId xmlns:a16="http://schemas.microsoft.com/office/drawing/2014/main" val="3985134422"/>
                    </a:ext>
                  </a:extLst>
                </a:gridCol>
                <a:gridCol w="1367604">
                  <a:extLst>
                    <a:ext uri="{9D8B030D-6E8A-4147-A177-3AD203B41FA5}">
                      <a16:colId xmlns:a16="http://schemas.microsoft.com/office/drawing/2014/main" val="3397746771"/>
                    </a:ext>
                  </a:extLst>
                </a:gridCol>
                <a:gridCol w="1397725">
                  <a:extLst>
                    <a:ext uri="{9D8B030D-6E8A-4147-A177-3AD203B41FA5}">
                      <a16:colId xmlns:a16="http://schemas.microsoft.com/office/drawing/2014/main" val="138059042"/>
                    </a:ext>
                  </a:extLst>
                </a:gridCol>
                <a:gridCol w="1573488">
                  <a:extLst>
                    <a:ext uri="{9D8B030D-6E8A-4147-A177-3AD203B41FA5}">
                      <a16:colId xmlns:a16="http://schemas.microsoft.com/office/drawing/2014/main" val="452693870"/>
                    </a:ext>
                  </a:extLst>
                </a:gridCol>
              </a:tblGrid>
              <a:tr h="417221">
                <a:tc>
                  <a:txBody>
                    <a:bodyPr/>
                    <a:lstStyle/>
                    <a:p>
                      <a:pPr algn="l" fontAlgn="b"/>
                      <a:r>
                        <a:rPr lang="en-US" sz="1600" u="none" strike="noStrike">
                          <a:effectLst/>
                        </a:rPr>
                        <a:t>nodes</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dirty="0">
                          <a:effectLst/>
                        </a:rPr>
                        <a:t>init1_attr_logss</a:t>
                      </a:r>
                      <a:endParaRPr lang="en-US"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dirty="0">
                          <a:effectLst/>
                        </a:rPr>
                        <a:t>init2_attr_logss</a:t>
                      </a:r>
                      <a:endParaRPr lang="en-US"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600" b="0" i="0" u="none" strike="noStrike" dirty="0">
                          <a:solidFill>
                            <a:srgbClr val="000000"/>
                          </a:solidFill>
                          <a:effectLst/>
                          <a:latin typeface="Calibri" panose="020F0502020204030204" pitchFamily="34" charset="0"/>
                        </a:rPr>
                        <a:t>DAC: init1-init2</a:t>
                      </a:r>
                    </a:p>
                  </a:txBody>
                  <a:tcPr marL="9525" marR="9525" marT="9525" marB="0" anchor="b"/>
                </a:tc>
                <a:extLst>
                  <a:ext uri="{0D108BD9-81ED-4DB2-BD59-A6C34878D82A}">
                    <a16:rowId xmlns:a16="http://schemas.microsoft.com/office/drawing/2014/main" val="2140140923"/>
                  </a:ext>
                </a:extLst>
              </a:tr>
              <a:tr h="417221">
                <a:tc>
                  <a:txBody>
                    <a:bodyPr/>
                    <a:lstStyle/>
                    <a:p>
                      <a:pPr algn="l" fontAlgn="b"/>
                      <a:r>
                        <a:rPr lang="en-US" sz="1600" u="none" strike="noStrike">
                          <a:effectLst/>
                        </a:rPr>
                        <a:t>A</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0.5</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dirty="0">
                          <a:effectLst/>
                        </a:rPr>
                        <a:t>0</a:t>
                      </a:r>
                      <a:endParaRPr lang="en-US"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600" b="0" i="0" u="none" strike="noStrike" dirty="0">
                          <a:solidFill>
                            <a:srgbClr val="000000"/>
                          </a:solidFill>
                          <a:effectLst/>
                          <a:latin typeface="Calibri" panose="020F0502020204030204" pitchFamily="34" charset="0"/>
                        </a:rPr>
                        <a:t>0.5</a:t>
                      </a:r>
                    </a:p>
                  </a:txBody>
                  <a:tcPr marL="9525" marR="9525" marT="9525" marB="0" anchor="b"/>
                </a:tc>
                <a:extLst>
                  <a:ext uri="{0D108BD9-81ED-4DB2-BD59-A6C34878D82A}">
                    <a16:rowId xmlns:a16="http://schemas.microsoft.com/office/drawing/2014/main" val="2978209127"/>
                  </a:ext>
                </a:extLst>
              </a:tr>
              <a:tr h="417221">
                <a:tc>
                  <a:txBody>
                    <a:bodyPr/>
                    <a:lstStyle/>
                    <a:p>
                      <a:pPr algn="l" fontAlgn="b"/>
                      <a:r>
                        <a:rPr lang="en-US" sz="1600" u="none" strike="noStrike">
                          <a:effectLst/>
                        </a:rPr>
                        <a:t>B</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dirty="0">
                          <a:effectLst/>
                        </a:rPr>
                        <a:t>0.10944</a:t>
                      </a:r>
                      <a:endParaRPr lang="en-US"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dirty="0">
                          <a:effectLst/>
                        </a:rPr>
                        <a:t>0.359129</a:t>
                      </a:r>
                      <a:endParaRPr lang="en-US"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600" b="0" i="0" u="none" strike="noStrike">
                          <a:solidFill>
                            <a:srgbClr val="000000"/>
                          </a:solidFill>
                          <a:effectLst/>
                          <a:latin typeface="Calibri" panose="020F0502020204030204" pitchFamily="34" charset="0"/>
                        </a:rPr>
                        <a:t>-0.24969</a:t>
                      </a:r>
                    </a:p>
                  </a:txBody>
                  <a:tcPr marL="9525" marR="9525" marT="9525" marB="0" anchor="b"/>
                </a:tc>
                <a:extLst>
                  <a:ext uri="{0D108BD9-81ED-4DB2-BD59-A6C34878D82A}">
                    <a16:rowId xmlns:a16="http://schemas.microsoft.com/office/drawing/2014/main" val="929781970"/>
                  </a:ext>
                </a:extLst>
              </a:tr>
              <a:tr h="417221">
                <a:tc>
                  <a:txBody>
                    <a:bodyPr/>
                    <a:lstStyle/>
                    <a:p>
                      <a:pPr algn="l" fontAlgn="b"/>
                      <a:r>
                        <a:rPr lang="en-US" sz="1600" u="none" strike="noStrike">
                          <a:effectLst/>
                        </a:rPr>
                        <a:t>C</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0.538693</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0.126971</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b="0" i="0" u="none" strike="noStrike">
                          <a:solidFill>
                            <a:srgbClr val="000000"/>
                          </a:solidFill>
                          <a:effectLst/>
                          <a:latin typeface="Calibri" panose="020F0502020204030204" pitchFamily="34" charset="0"/>
                        </a:rPr>
                        <a:t>0.411722</a:t>
                      </a:r>
                    </a:p>
                  </a:txBody>
                  <a:tcPr marL="9525" marR="9525" marT="9525" marB="0" anchor="b"/>
                </a:tc>
                <a:extLst>
                  <a:ext uri="{0D108BD9-81ED-4DB2-BD59-A6C34878D82A}">
                    <a16:rowId xmlns:a16="http://schemas.microsoft.com/office/drawing/2014/main" val="2177774585"/>
                  </a:ext>
                </a:extLst>
              </a:tr>
              <a:tr h="417221">
                <a:tc>
                  <a:txBody>
                    <a:bodyPr/>
                    <a:lstStyle/>
                    <a:p>
                      <a:pPr algn="l" fontAlgn="b"/>
                      <a:r>
                        <a:rPr lang="en-US" sz="1600" u="none" strike="noStrike">
                          <a:effectLst/>
                        </a:rPr>
                        <a:t>D</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-0.094697</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0.269346</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b="0" i="0" u="none" strike="noStrike" dirty="0">
                          <a:solidFill>
                            <a:srgbClr val="000000"/>
                          </a:solidFill>
                          <a:effectLst/>
                          <a:latin typeface="Calibri" panose="020F0502020204030204" pitchFamily="34" charset="0"/>
                        </a:rPr>
                        <a:t>-0.36404</a:t>
                      </a:r>
                    </a:p>
                  </a:txBody>
                  <a:tcPr marL="9525" marR="9525" marT="9525" marB="0" anchor="b"/>
                </a:tc>
                <a:extLst>
                  <a:ext uri="{0D108BD9-81ED-4DB2-BD59-A6C34878D82A}">
                    <a16:rowId xmlns:a16="http://schemas.microsoft.com/office/drawing/2014/main" val="3619204459"/>
                  </a:ext>
                </a:extLst>
              </a:tr>
              <a:tr h="417221">
                <a:tc>
                  <a:txBody>
                    <a:bodyPr/>
                    <a:lstStyle/>
                    <a:p>
                      <a:pPr algn="l" fontAlgn="b"/>
                      <a:r>
                        <a:rPr lang="en-US" sz="1600" u="none" strike="noStrike">
                          <a:effectLst/>
                        </a:rPr>
                        <a:t>E</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0.269346</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0.563486</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b="0" i="0" u="none" strike="noStrike" dirty="0">
                          <a:solidFill>
                            <a:srgbClr val="000000"/>
                          </a:solidFill>
                          <a:effectLst/>
                          <a:latin typeface="Calibri" panose="020F0502020204030204" pitchFamily="34" charset="0"/>
                        </a:rPr>
                        <a:t>-0.29414</a:t>
                      </a:r>
                    </a:p>
                  </a:txBody>
                  <a:tcPr marL="9525" marR="9525" marT="9525" marB="0" anchor="b"/>
                </a:tc>
                <a:extLst>
                  <a:ext uri="{0D108BD9-81ED-4DB2-BD59-A6C34878D82A}">
                    <a16:rowId xmlns:a16="http://schemas.microsoft.com/office/drawing/2014/main" val="864632577"/>
                  </a:ext>
                </a:extLst>
              </a:tr>
              <a:tr h="417221">
                <a:tc>
                  <a:txBody>
                    <a:bodyPr/>
                    <a:lstStyle/>
                    <a:p>
                      <a:pPr algn="l" fontAlgn="b"/>
                      <a:r>
                        <a:rPr lang="en-US" sz="1600" u="none" strike="noStrike">
                          <a:effectLst/>
                        </a:rPr>
                        <a:t>F</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0.547348</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dirty="0">
                          <a:effectLst/>
                        </a:rPr>
                        <a:t>-0.13467</a:t>
                      </a:r>
                      <a:endParaRPr lang="en-US"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600" b="0" i="0" u="none" strike="noStrike" dirty="0">
                          <a:solidFill>
                            <a:srgbClr val="000000"/>
                          </a:solidFill>
                          <a:effectLst/>
                          <a:latin typeface="Calibri" panose="020F0502020204030204" pitchFamily="34" charset="0"/>
                        </a:rPr>
                        <a:t>0.682022</a:t>
                      </a:r>
                    </a:p>
                  </a:txBody>
                  <a:tcPr marL="9525" marR="9525" marT="9525" marB="0" anchor="b"/>
                </a:tc>
                <a:extLst>
                  <a:ext uri="{0D108BD9-81ED-4DB2-BD59-A6C34878D82A}">
                    <a16:rowId xmlns:a16="http://schemas.microsoft.com/office/drawing/2014/main" val="3265921542"/>
                  </a:ext>
                </a:extLst>
              </a:tr>
            </a:tbl>
          </a:graphicData>
        </a:graphic>
      </p:graphicFrame>
      <p:sp>
        <p:nvSpPr>
          <p:cNvPr id="16" name="TextBox 15"/>
          <p:cNvSpPr txBox="1"/>
          <p:nvPr/>
        </p:nvSpPr>
        <p:spPr>
          <a:xfrm>
            <a:off x="723237" y="6100354"/>
            <a:ext cx="3287060" cy="369332"/>
          </a:xfrm>
          <a:prstGeom prst="rect">
            <a:avLst/>
          </a:prstGeom>
          <a:noFill/>
        </p:spPr>
        <p:txBody>
          <a:bodyPr wrap="square" rtlCol="0">
            <a:spAutoFit/>
          </a:bodyPr>
          <a:lstStyle/>
          <a:p>
            <a:r>
              <a:rPr lang="en-US" dirty="0"/>
              <a:t>Readout nodes would be: D, F</a:t>
            </a:r>
          </a:p>
        </p:txBody>
      </p:sp>
    </p:spTree>
    <p:extLst>
      <p:ext uri="{BB962C8B-B14F-4D97-AF65-F5344CB8AC3E}">
        <p14:creationId xmlns:p14="http://schemas.microsoft.com/office/powerpoint/2010/main" val="1386045097"/>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p:cNvGraphicFramePr>
            <a:graphicFrameLocks noGrp="1"/>
          </p:cNvGraphicFramePr>
          <p:nvPr>
            <p:ph idx="1"/>
            <p:extLst/>
          </p:nvPr>
        </p:nvGraphicFramePr>
        <p:xfrm>
          <a:off x="198120" y="3977195"/>
          <a:ext cx="11770525" cy="872490"/>
        </p:xfrm>
        <a:graphic>
          <a:graphicData uri="http://schemas.openxmlformats.org/drawingml/2006/table">
            <a:tbl>
              <a:tblPr>
                <a:tableStyleId>{7E9639D4-E3E2-4D34-9284-5A2195B3D0D7}</a:tableStyleId>
              </a:tblPr>
              <a:tblGrid>
                <a:gridCol w="608158">
                  <a:extLst>
                    <a:ext uri="{9D8B030D-6E8A-4147-A177-3AD203B41FA5}">
                      <a16:colId xmlns:a16="http://schemas.microsoft.com/office/drawing/2014/main" val="3941726328"/>
                    </a:ext>
                  </a:extLst>
                </a:gridCol>
                <a:gridCol w="788864">
                  <a:extLst>
                    <a:ext uri="{9D8B030D-6E8A-4147-A177-3AD203B41FA5}">
                      <a16:colId xmlns:a16="http://schemas.microsoft.com/office/drawing/2014/main" val="912463581"/>
                    </a:ext>
                  </a:extLst>
                </a:gridCol>
                <a:gridCol w="1262017">
                  <a:extLst>
                    <a:ext uri="{9D8B030D-6E8A-4147-A177-3AD203B41FA5}">
                      <a16:colId xmlns:a16="http://schemas.microsoft.com/office/drawing/2014/main" val="3899650456"/>
                    </a:ext>
                  </a:extLst>
                </a:gridCol>
                <a:gridCol w="1295542">
                  <a:extLst>
                    <a:ext uri="{9D8B030D-6E8A-4147-A177-3AD203B41FA5}">
                      <a16:colId xmlns:a16="http://schemas.microsoft.com/office/drawing/2014/main" val="3278798894"/>
                    </a:ext>
                  </a:extLst>
                </a:gridCol>
                <a:gridCol w="1280160">
                  <a:extLst>
                    <a:ext uri="{9D8B030D-6E8A-4147-A177-3AD203B41FA5}">
                      <a16:colId xmlns:a16="http://schemas.microsoft.com/office/drawing/2014/main" val="1390557200"/>
                    </a:ext>
                  </a:extLst>
                </a:gridCol>
                <a:gridCol w="1188720">
                  <a:extLst>
                    <a:ext uri="{9D8B030D-6E8A-4147-A177-3AD203B41FA5}">
                      <a16:colId xmlns:a16="http://schemas.microsoft.com/office/drawing/2014/main" val="2830266150"/>
                    </a:ext>
                  </a:extLst>
                </a:gridCol>
                <a:gridCol w="1254034">
                  <a:extLst>
                    <a:ext uri="{9D8B030D-6E8A-4147-A177-3AD203B41FA5}">
                      <a16:colId xmlns:a16="http://schemas.microsoft.com/office/drawing/2014/main" val="1453811392"/>
                    </a:ext>
                  </a:extLst>
                </a:gridCol>
                <a:gridCol w="1214846">
                  <a:extLst>
                    <a:ext uri="{9D8B030D-6E8A-4147-A177-3AD203B41FA5}">
                      <a16:colId xmlns:a16="http://schemas.microsoft.com/office/drawing/2014/main" val="3948523348"/>
                    </a:ext>
                  </a:extLst>
                </a:gridCol>
                <a:gridCol w="1188720">
                  <a:extLst>
                    <a:ext uri="{9D8B030D-6E8A-4147-A177-3AD203B41FA5}">
                      <a16:colId xmlns:a16="http://schemas.microsoft.com/office/drawing/2014/main" val="3767483903"/>
                    </a:ext>
                  </a:extLst>
                </a:gridCol>
                <a:gridCol w="1689464">
                  <a:extLst>
                    <a:ext uri="{9D8B030D-6E8A-4147-A177-3AD203B41FA5}">
                      <a16:colId xmlns:a16="http://schemas.microsoft.com/office/drawing/2014/main" val="4250823350"/>
                    </a:ext>
                  </a:extLst>
                </a:gridCol>
              </a:tblGrid>
              <a:tr h="160001">
                <a:tc>
                  <a:txBody>
                    <a:bodyPr/>
                    <a:lstStyle/>
                    <a:p>
                      <a:pPr algn="l" fontAlgn="b"/>
                      <a:r>
                        <a:rPr lang="en-US" sz="1400" u="none" strike="noStrike">
                          <a:effectLst/>
                        </a:rPr>
                        <a:t>node</a:t>
                      </a:r>
                      <a:endParaRPr lang="en-US" sz="1400" b="0" i="0" u="none" strike="noStrike">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400" u="none" strike="noStrike" dirty="0">
                          <a:effectLst/>
                        </a:rPr>
                        <a:t>attr_1</a:t>
                      </a:r>
                      <a:endParaRPr lang="en-US" sz="1400" b="0" i="0" u="none" strike="noStrike" dirty="0">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400" u="none" strike="noStrike" dirty="0">
                          <a:effectLst/>
                        </a:rPr>
                        <a:t>attr_2</a:t>
                      </a:r>
                      <a:endParaRPr lang="en-US" sz="1400" b="0" i="0" u="none" strike="noStrike" dirty="0">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400" u="none" strike="noStrike" dirty="0">
                          <a:effectLst/>
                        </a:rPr>
                        <a:t>perturb1 (B=-1)</a:t>
                      </a:r>
                      <a:endParaRPr lang="en-US" sz="1400" b="0" i="0" u="none" strike="noStrike" dirty="0">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r" fontAlgn="b"/>
                      <a:r>
                        <a:rPr lang="en-US" sz="1400" u="none" strike="noStrike" dirty="0">
                          <a:effectLst/>
                        </a:rPr>
                        <a:t>perturb2(B=1)</a:t>
                      </a:r>
                      <a:endParaRPr lang="en-US" sz="1400" b="0" i="0" u="none" strike="noStrike" dirty="0">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7171"/>
                    </a:solidFill>
                  </a:tcPr>
                </a:tc>
                <a:tc>
                  <a:txBody>
                    <a:bodyPr/>
                    <a:lstStyle/>
                    <a:p>
                      <a:pPr algn="r" fontAlgn="b"/>
                      <a:r>
                        <a:rPr lang="en-US" sz="1400" u="none" strike="noStrike" dirty="0">
                          <a:effectLst/>
                        </a:rPr>
                        <a:t>perturb3 (C=-1)</a:t>
                      </a:r>
                      <a:endParaRPr lang="en-US" sz="1400" b="0" i="0" u="none" strike="noStrike" dirty="0">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r" fontAlgn="b"/>
                      <a:r>
                        <a:rPr lang="en-US" sz="1400" u="none" strike="noStrike" dirty="0">
                          <a:effectLst/>
                        </a:rPr>
                        <a:t>perturb4 (E=-1)</a:t>
                      </a:r>
                      <a:endParaRPr lang="en-US" sz="1400" b="0" i="0" u="none" strike="noStrike" dirty="0">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r" fontAlgn="b"/>
                      <a:r>
                        <a:rPr lang="en-US" sz="1400" u="none" strike="noStrike" dirty="0">
                          <a:effectLst/>
                        </a:rPr>
                        <a:t>perturb5 (E=1)</a:t>
                      </a:r>
                      <a:endParaRPr lang="en-US" sz="1400" b="0" i="0" u="none" strike="noStrike" dirty="0">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7171"/>
                    </a:solidFill>
                  </a:tcPr>
                </a:tc>
                <a:tc>
                  <a:txBody>
                    <a:bodyPr/>
                    <a:lstStyle/>
                    <a:p>
                      <a:pPr algn="r" fontAlgn="b"/>
                      <a:r>
                        <a:rPr lang="en-US" sz="1400" u="none" strike="noStrike" dirty="0">
                          <a:effectLst/>
                        </a:rPr>
                        <a:t>perturb6 (A=-1)</a:t>
                      </a:r>
                      <a:endParaRPr lang="en-US" sz="1400" b="0" i="0" u="none" strike="noStrike" dirty="0">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r" fontAlgn="b"/>
                      <a:r>
                        <a:rPr lang="en-US" sz="1400" b="0" i="0" u="none" strike="noStrike" dirty="0">
                          <a:solidFill>
                            <a:srgbClr val="000000"/>
                          </a:solidFill>
                          <a:effectLst/>
                          <a:latin typeface="Calibri" panose="020F0502020204030204" pitchFamily="34" charset="0"/>
                        </a:rPr>
                        <a:t>Perturb7 (A=-1, B=-1)</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2279771873"/>
                  </a:ext>
                </a:extLst>
              </a:tr>
              <a:tr h="184150">
                <a:tc>
                  <a:txBody>
                    <a:bodyPr/>
                    <a:lstStyle/>
                    <a:p>
                      <a:pPr algn="l" fontAlgn="b"/>
                      <a:r>
                        <a:rPr lang="en-US" sz="1400" u="none" strike="noStrike">
                          <a:effectLst/>
                        </a:rPr>
                        <a:t>D</a:t>
                      </a:r>
                      <a:endParaRPr lang="en-US" sz="1400" b="0" i="0" u="none" strike="noStrike">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400" u="none" strike="noStrike" dirty="0">
                          <a:effectLst/>
                        </a:rPr>
                        <a:t>-0.0947</a:t>
                      </a:r>
                      <a:endParaRPr lang="en-US" sz="1400" b="0" i="0" u="none" strike="noStrike" dirty="0">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400" u="none" strike="noStrike">
                          <a:effectLst/>
                        </a:rPr>
                        <a:t>0.26934646</a:t>
                      </a:r>
                      <a:endParaRPr lang="en-US" sz="1400" b="0" i="0" u="none" strike="noStrike">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400" u="none" strike="noStrike" dirty="0">
                          <a:effectLst/>
                        </a:rPr>
                        <a:t>0.0461747</a:t>
                      </a:r>
                      <a:endParaRPr lang="en-US" sz="1400" b="0" i="0" u="none" strike="noStrike" dirty="0">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400" u="none" strike="noStrike" dirty="0">
                          <a:effectLst/>
                        </a:rPr>
                        <a:t>-0.23556803</a:t>
                      </a:r>
                      <a:endParaRPr lang="en-US" sz="1400" b="0" i="0" u="none" strike="noStrike" dirty="0">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400" u="none" strike="noStrike" dirty="0">
                          <a:effectLst/>
                        </a:rPr>
                        <a:t>-0.00491448</a:t>
                      </a:r>
                      <a:endParaRPr lang="en-US" sz="1400" b="0" i="0" u="none" strike="noStrike" dirty="0">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400" u="none" strike="noStrike" dirty="0">
                          <a:effectLst/>
                        </a:rPr>
                        <a:t>-0.00491448</a:t>
                      </a:r>
                      <a:endParaRPr lang="en-US" sz="1400" b="0" i="0" u="none" strike="noStrike" dirty="0">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400" u="none" strike="noStrike" dirty="0">
                          <a:effectLst/>
                        </a:rPr>
                        <a:t>-0.18447879</a:t>
                      </a:r>
                      <a:endParaRPr lang="en-US" sz="1400" b="0" i="0" u="none" strike="noStrike" dirty="0">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400" u="none" strike="noStrike" dirty="0">
                          <a:effectLst/>
                        </a:rPr>
                        <a:t>0.004914</a:t>
                      </a:r>
                      <a:endParaRPr lang="en-US" sz="1400" b="0" i="0" u="none" strike="noStrike" dirty="0">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400" b="0" i="0" u="none" strike="noStrike" dirty="0">
                          <a:solidFill>
                            <a:srgbClr val="000000"/>
                          </a:solidFill>
                          <a:effectLst/>
                          <a:latin typeface="Calibri" panose="020F0502020204030204" pitchFamily="34" charset="0"/>
                        </a:rPr>
                        <a:t>0.14578587</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33254641"/>
                  </a:ext>
                </a:extLst>
              </a:tr>
              <a:tr h="184150">
                <a:tc>
                  <a:txBody>
                    <a:bodyPr/>
                    <a:lstStyle/>
                    <a:p>
                      <a:pPr algn="l" fontAlgn="b"/>
                      <a:r>
                        <a:rPr lang="en-US" sz="1400" u="none" strike="noStrike" dirty="0">
                          <a:effectLst/>
                        </a:rPr>
                        <a:t>F</a:t>
                      </a:r>
                      <a:endParaRPr lang="en-US" sz="1400" b="0" i="0" u="none" strike="noStrike" dirty="0">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400" u="none" strike="noStrike">
                          <a:effectLst/>
                        </a:rPr>
                        <a:t>0.547348</a:t>
                      </a:r>
                      <a:endParaRPr lang="en-US" sz="1400" b="0" i="0" u="none" strike="noStrike">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400" u="none" strike="noStrike" dirty="0">
                          <a:effectLst/>
                        </a:rPr>
                        <a:t>-0.13467323</a:t>
                      </a:r>
                      <a:endParaRPr lang="en-US" sz="1400" b="0" i="0" u="none" strike="noStrike" dirty="0">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400" u="none" strike="noStrike" dirty="0">
                          <a:effectLst/>
                        </a:rPr>
                        <a:t>0.47691262</a:t>
                      </a:r>
                      <a:endParaRPr lang="en-US" sz="1400" b="0" i="0" u="none" strike="noStrike" dirty="0">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400" u="none" strike="noStrike">
                          <a:effectLst/>
                        </a:rPr>
                        <a:t>0.61778401</a:t>
                      </a:r>
                      <a:endParaRPr lang="en-US" sz="1400" b="0" i="0" u="none" strike="noStrike">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400" u="none" strike="noStrike">
                          <a:effectLst/>
                        </a:rPr>
                        <a:t>0.50245724</a:t>
                      </a:r>
                      <a:endParaRPr lang="en-US" sz="1400" b="0" i="0" u="none" strike="noStrike">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400" u="none" strike="noStrike">
                          <a:effectLst/>
                        </a:rPr>
                        <a:t>0.50245724</a:t>
                      </a:r>
                      <a:endParaRPr lang="en-US" sz="1400" b="0" i="0" u="none" strike="noStrike">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400" u="none" strike="noStrike">
                          <a:effectLst/>
                        </a:rPr>
                        <a:t>0.59223939</a:t>
                      </a:r>
                      <a:endParaRPr lang="en-US" sz="1400" b="0" i="0" u="none" strike="noStrike">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400" u="none" strike="noStrike" dirty="0">
                          <a:effectLst/>
                        </a:rPr>
                        <a:t>0.497543</a:t>
                      </a:r>
                      <a:endParaRPr lang="en-US" sz="1400" b="0" i="0" u="none" strike="noStrike" dirty="0">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400" b="0" i="0" u="none" strike="noStrike" dirty="0">
                          <a:solidFill>
                            <a:srgbClr val="000000"/>
                          </a:solidFill>
                          <a:effectLst/>
                          <a:latin typeface="Calibri" panose="020F0502020204030204" pitchFamily="34" charset="0"/>
                        </a:rPr>
                        <a:t>0.42710706</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96173215"/>
                  </a:ext>
                </a:extLst>
              </a:tr>
            </a:tbl>
          </a:graphicData>
        </a:graphic>
      </p:graphicFrame>
      <p:pic>
        <p:nvPicPr>
          <p:cNvPr id="7" name="Picture 6"/>
          <p:cNvPicPr>
            <a:picLocks noChangeAspect="1"/>
          </p:cNvPicPr>
          <p:nvPr/>
        </p:nvPicPr>
        <p:blipFill>
          <a:blip r:embed="rId2"/>
          <a:stretch>
            <a:fillRect/>
          </a:stretch>
        </p:blipFill>
        <p:spPr>
          <a:xfrm>
            <a:off x="7762907" y="214763"/>
            <a:ext cx="4429093" cy="3043975"/>
          </a:xfrm>
          <a:prstGeom prst="rect">
            <a:avLst/>
          </a:prstGeom>
        </p:spPr>
      </p:pic>
      <p:sp>
        <p:nvSpPr>
          <p:cNvPr id="2" name="TextBox 1"/>
          <p:cNvSpPr txBox="1"/>
          <p:nvPr/>
        </p:nvSpPr>
        <p:spPr>
          <a:xfrm>
            <a:off x="198120" y="1306300"/>
            <a:ext cx="6257108" cy="646331"/>
          </a:xfrm>
          <a:prstGeom prst="rect">
            <a:avLst/>
          </a:prstGeom>
          <a:noFill/>
        </p:spPr>
        <p:txBody>
          <a:bodyPr wrap="square" rtlCol="0">
            <a:spAutoFit/>
          </a:bodyPr>
          <a:lstStyle/>
          <a:p>
            <a:r>
              <a:rPr lang="en-US" dirty="0"/>
              <a:t>Next, we run perturbations on FVS nodes, source node, and 1 FC example (FC=A,B)</a:t>
            </a:r>
          </a:p>
        </p:txBody>
      </p:sp>
      <p:sp>
        <p:nvSpPr>
          <p:cNvPr id="3" name="TextBox 2"/>
          <p:cNvSpPr txBox="1"/>
          <p:nvPr/>
        </p:nvSpPr>
        <p:spPr>
          <a:xfrm>
            <a:off x="552105" y="3339040"/>
            <a:ext cx="10564385" cy="646331"/>
          </a:xfrm>
          <a:prstGeom prst="rect">
            <a:avLst/>
          </a:prstGeom>
          <a:noFill/>
        </p:spPr>
        <p:txBody>
          <a:bodyPr wrap="square" rtlCol="0">
            <a:spAutoFit/>
          </a:bodyPr>
          <a:lstStyle/>
          <a:p>
            <a:r>
              <a:rPr lang="en-US" b="1" dirty="0"/>
              <a:t>Table 1</a:t>
            </a:r>
            <a:r>
              <a:rPr lang="en-US" dirty="0"/>
              <a:t>: log steady state values produced by SFA for initial state1, initial state2, and perturbations</a:t>
            </a:r>
          </a:p>
          <a:p>
            <a:r>
              <a:rPr lang="en-US" dirty="0"/>
              <a:t>(color coding to be explained further)</a:t>
            </a:r>
          </a:p>
        </p:txBody>
      </p:sp>
      <p:sp>
        <p:nvSpPr>
          <p:cNvPr id="4" name="TextBox 3"/>
          <p:cNvSpPr txBox="1"/>
          <p:nvPr/>
        </p:nvSpPr>
        <p:spPr>
          <a:xfrm>
            <a:off x="1903714" y="4960136"/>
            <a:ext cx="7861165" cy="646331"/>
          </a:xfrm>
          <a:prstGeom prst="rect">
            <a:avLst/>
          </a:prstGeom>
          <a:noFill/>
        </p:spPr>
        <p:txBody>
          <a:bodyPr wrap="square" rtlCol="0">
            <a:spAutoFit/>
          </a:bodyPr>
          <a:lstStyle/>
          <a:p>
            <a:pPr algn="ctr"/>
            <a:r>
              <a:rPr lang="en-US" dirty="0"/>
              <a:t>If we use the log steady state values as the indicator of a successful perturbation, we are only able to flip the sign of D </a:t>
            </a:r>
          </a:p>
        </p:txBody>
      </p:sp>
      <p:sp>
        <p:nvSpPr>
          <p:cNvPr id="8" name="Title 1"/>
          <p:cNvSpPr txBox="1">
            <a:spLocks/>
          </p:cNvSpPr>
          <p:nvPr/>
        </p:nvSpPr>
        <p:spPr>
          <a:xfrm>
            <a:off x="198120" y="195307"/>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A very simple example</a:t>
            </a:r>
          </a:p>
        </p:txBody>
      </p:sp>
    </p:spTree>
    <p:extLst>
      <p:ext uri="{BB962C8B-B14F-4D97-AF65-F5344CB8AC3E}">
        <p14:creationId xmlns:p14="http://schemas.microsoft.com/office/powerpoint/2010/main" val="139291474"/>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11454" y="4625692"/>
            <a:ext cx="10368443" cy="1477328"/>
          </a:xfrm>
          <a:prstGeom prst="rect">
            <a:avLst/>
          </a:prstGeom>
          <a:noFill/>
        </p:spPr>
        <p:txBody>
          <a:bodyPr wrap="square" rtlCol="0">
            <a:spAutoFit/>
          </a:bodyPr>
          <a:lstStyle/>
          <a:p>
            <a:r>
              <a:rPr lang="en-US" dirty="0"/>
              <a:t>However, if we observe the DAC for attr1-perturbation and compare it to the DAC of attr1-attr2, we have successful perturbations of both D and F (perturb1,3,4,6,7 –green and yellow)</a:t>
            </a:r>
          </a:p>
          <a:p>
            <a:endParaRPr lang="en-US" dirty="0"/>
          </a:p>
          <a:p>
            <a:r>
              <a:rPr lang="en-US" dirty="0"/>
              <a:t>We can note, that perturbations 1,6,7 are “strong” perturbations, meaning they additionally flip the sign of node D (green)</a:t>
            </a:r>
          </a:p>
        </p:txBody>
      </p:sp>
      <p:sp>
        <p:nvSpPr>
          <p:cNvPr id="8" name="Title 1"/>
          <p:cNvSpPr txBox="1">
            <a:spLocks/>
          </p:cNvSpPr>
          <p:nvPr/>
        </p:nvSpPr>
        <p:spPr>
          <a:xfrm>
            <a:off x="198120" y="195307"/>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A very simple example</a:t>
            </a:r>
          </a:p>
        </p:txBody>
      </p:sp>
      <p:graphicFrame>
        <p:nvGraphicFramePr>
          <p:cNvPr id="9" name="Content Placeholder 5"/>
          <p:cNvGraphicFramePr>
            <a:graphicFrameLocks/>
          </p:cNvGraphicFramePr>
          <p:nvPr>
            <p:extLst/>
          </p:nvPr>
        </p:nvGraphicFramePr>
        <p:xfrm>
          <a:off x="226082" y="2118491"/>
          <a:ext cx="11770525" cy="872490"/>
        </p:xfrm>
        <a:graphic>
          <a:graphicData uri="http://schemas.openxmlformats.org/drawingml/2006/table">
            <a:tbl>
              <a:tblPr>
                <a:tableStyleId>{7E9639D4-E3E2-4D34-9284-5A2195B3D0D7}</a:tableStyleId>
              </a:tblPr>
              <a:tblGrid>
                <a:gridCol w="608158">
                  <a:extLst>
                    <a:ext uri="{9D8B030D-6E8A-4147-A177-3AD203B41FA5}">
                      <a16:colId xmlns:a16="http://schemas.microsoft.com/office/drawing/2014/main" val="3941726328"/>
                    </a:ext>
                  </a:extLst>
                </a:gridCol>
                <a:gridCol w="788864">
                  <a:extLst>
                    <a:ext uri="{9D8B030D-6E8A-4147-A177-3AD203B41FA5}">
                      <a16:colId xmlns:a16="http://schemas.microsoft.com/office/drawing/2014/main" val="912463581"/>
                    </a:ext>
                  </a:extLst>
                </a:gridCol>
                <a:gridCol w="1262017">
                  <a:extLst>
                    <a:ext uri="{9D8B030D-6E8A-4147-A177-3AD203B41FA5}">
                      <a16:colId xmlns:a16="http://schemas.microsoft.com/office/drawing/2014/main" val="3899650456"/>
                    </a:ext>
                  </a:extLst>
                </a:gridCol>
                <a:gridCol w="1295542">
                  <a:extLst>
                    <a:ext uri="{9D8B030D-6E8A-4147-A177-3AD203B41FA5}">
                      <a16:colId xmlns:a16="http://schemas.microsoft.com/office/drawing/2014/main" val="3278798894"/>
                    </a:ext>
                  </a:extLst>
                </a:gridCol>
                <a:gridCol w="1280160">
                  <a:extLst>
                    <a:ext uri="{9D8B030D-6E8A-4147-A177-3AD203B41FA5}">
                      <a16:colId xmlns:a16="http://schemas.microsoft.com/office/drawing/2014/main" val="1390557200"/>
                    </a:ext>
                  </a:extLst>
                </a:gridCol>
                <a:gridCol w="1188720">
                  <a:extLst>
                    <a:ext uri="{9D8B030D-6E8A-4147-A177-3AD203B41FA5}">
                      <a16:colId xmlns:a16="http://schemas.microsoft.com/office/drawing/2014/main" val="2830266150"/>
                    </a:ext>
                  </a:extLst>
                </a:gridCol>
                <a:gridCol w="1201234">
                  <a:extLst>
                    <a:ext uri="{9D8B030D-6E8A-4147-A177-3AD203B41FA5}">
                      <a16:colId xmlns:a16="http://schemas.microsoft.com/office/drawing/2014/main" val="1453811392"/>
                    </a:ext>
                  </a:extLst>
                </a:gridCol>
                <a:gridCol w="1293223">
                  <a:extLst>
                    <a:ext uri="{9D8B030D-6E8A-4147-A177-3AD203B41FA5}">
                      <a16:colId xmlns:a16="http://schemas.microsoft.com/office/drawing/2014/main" val="3948523348"/>
                    </a:ext>
                  </a:extLst>
                </a:gridCol>
                <a:gridCol w="1280160">
                  <a:extLst>
                    <a:ext uri="{9D8B030D-6E8A-4147-A177-3AD203B41FA5}">
                      <a16:colId xmlns:a16="http://schemas.microsoft.com/office/drawing/2014/main" val="3767483903"/>
                    </a:ext>
                  </a:extLst>
                </a:gridCol>
                <a:gridCol w="1572447">
                  <a:extLst>
                    <a:ext uri="{9D8B030D-6E8A-4147-A177-3AD203B41FA5}">
                      <a16:colId xmlns:a16="http://schemas.microsoft.com/office/drawing/2014/main" val="4250823350"/>
                    </a:ext>
                  </a:extLst>
                </a:gridCol>
              </a:tblGrid>
              <a:tr h="160001">
                <a:tc>
                  <a:txBody>
                    <a:bodyPr/>
                    <a:lstStyle/>
                    <a:p>
                      <a:pPr algn="l" fontAlgn="b"/>
                      <a:r>
                        <a:rPr lang="en-US" sz="1400" u="none" strike="noStrike">
                          <a:effectLst/>
                        </a:rPr>
                        <a:t>node</a:t>
                      </a:r>
                      <a:endParaRPr lang="en-US" sz="1400" b="0" i="0" u="none" strike="noStrike">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400" u="none" strike="noStrike" dirty="0">
                          <a:effectLst/>
                        </a:rPr>
                        <a:t>attr_1</a:t>
                      </a:r>
                      <a:endParaRPr lang="en-US" sz="1400" b="0" i="0" u="none" strike="noStrike" dirty="0">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400" u="none" strike="noStrike" dirty="0">
                          <a:effectLst/>
                        </a:rPr>
                        <a:t>attr_2</a:t>
                      </a:r>
                      <a:endParaRPr lang="en-US" sz="1400" b="0" i="0" u="none" strike="noStrike" dirty="0">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400" u="none" strike="noStrike" dirty="0">
                          <a:effectLst/>
                        </a:rPr>
                        <a:t>perturb1 (B=-1)</a:t>
                      </a:r>
                      <a:endParaRPr lang="en-US" sz="1400" b="0" i="0" u="none" strike="noStrike" dirty="0">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r" fontAlgn="b"/>
                      <a:r>
                        <a:rPr lang="en-US" sz="1400" u="none" strike="noStrike" dirty="0">
                          <a:effectLst/>
                        </a:rPr>
                        <a:t>perturb2(B=1)</a:t>
                      </a:r>
                      <a:endParaRPr lang="en-US" sz="1400" b="0" i="0" u="none" strike="noStrike" dirty="0">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7171"/>
                    </a:solidFill>
                  </a:tcPr>
                </a:tc>
                <a:tc>
                  <a:txBody>
                    <a:bodyPr/>
                    <a:lstStyle/>
                    <a:p>
                      <a:pPr algn="r" fontAlgn="b"/>
                      <a:r>
                        <a:rPr lang="en-US" sz="1400" u="none" strike="noStrike" dirty="0">
                          <a:effectLst/>
                        </a:rPr>
                        <a:t>perturb3 (C=-1)</a:t>
                      </a:r>
                      <a:endParaRPr lang="en-US" sz="1400" b="0" i="0" u="none" strike="noStrike" dirty="0">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r" fontAlgn="b"/>
                      <a:r>
                        <a:rPr lang="en-US" sz="1400" u="none" strike="noStrike" dirty="0">
                          <a:effectLst/>
                        </a:rPr>
                        <a:t>perturb4 (E=-1)</a:t>
                      </a:r>
                      <a:endParaRPr lang="en-US" sz="1400" b="0" i="0" u="none" strike="noStrike" dirty="0">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r" fontAlgn="b"/>
                      <a:r>
                        <a:rPr lang="en-US" sz="1400" u="none" strike="noStrike" dirty="0">
                          <a:effectLst/>
                        </a:rPr>
                        <a:t>perturb5 (E=1)</a:t>
                      </a:r>
                      <a:endParaRPr lang="en-US" sz="1400" b="0" i="0" u="none" strike="noStrike" dirty="0">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7171"/>
                    </a:solidFill>
                  </a:tcPr>
                </a:tc>
                <a:tc>
                  <a:txBody>
                    <a:bodyPr/>
                    <a:lstStyle/>
                    <a:p>
                      <a:pPr algn="r" fontAlgn="b"/>
                      <a:r>
                        <a:rPr lang="en-US" sz="1400" u="none" strike="noStrike" dirty="0">
                          <a:effectLst/>
                        </a:rPr>
                        <a:t>perturb6 (A=-1)</a:t>
                      </a:r>
                      <a:endParaRPr lang="en-US" sz="1400" b="0" i="0" u="none" strike="noStrike" dirty="0">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r" fontAlgn="b"/>
                      <a:r>
                        <a:rPr lang="en-US" sz="1400" b="0" i="0" u="none" strike="noStrike" dirty="0">
                          <a:solidFill>
                            <a:srgbClr val="000000"/>
                          </a:solidFill>
                          <a:effectLst/>
                          <a:latin typeface="Calibri" panose="020F0502020204030204" pitchFamily="34" charset="0"/>
                        </a:rPr>
                        <a:t>Perturb7 (A=-1, B=-1)</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2279771873"/>
                  </a:ext>
                </a:extLst>
              </a:tr>
              <a:tr h="184150">
                <a:tc>
                  <a:txBody>
                    <a:bodyPr/>
                    <a:lstStyle/>
                    <a:p>
                      <a:pPr algn="l" fontAlgn="b"/>
                      <a:r>
                        <a:rPr lang="en-US" sz="1400" u="none" strike="noStrike">
                          <a:effectLst/>
                        </a:rPr>
                        <a:t>D</a:t>
                      </a:r>
                      <a:endParaRPr lang="en-US" sz="1400" b="0" i="0" u="none" strike="noStrike">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400" u="none" strike="noStrike" dirty="0">
                          <a:effectLst/>
                        </a:rPr>
                        <a:t>-0.0947</a:t>
                      </a:r>
                      <a:endParaRPr lang="en-US" sz="1400" b="0" i="0" u="none" strike="noStrike" dirty="0">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400" u="none" strike="noStrike">
                          <a:effectLst/>
                        </a:rPr>
                        <a:t>0.26934646</a:t>
                      </a:r>
                      <a:endParaRPr lang="en-US" sz="1400" b="0" i="0" u="none" strike="noStrike">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400" u="none" strike="noStrike" dirty="0">
                          <a:effectLst/>
                        </a:rPr>
                        <a:t>0.0461747</a:t>
                      </a:r>
                      <a:endParaRPr lang="en-US" sz="1400" b="0" i="0" u="none" strike="noStrike" dirty="0">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400" u="none" strike="noStrike" dirty="0">
                          <a:effectLst/>
                        </a:rPr>
                        <a:t>-0.23556803</a:t>
                      </a:r>
                      <a:endParaRPr lang="en-US" sz="1400" b="0" i="0" u="none" strike="noStrike" dirty="0">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400" u="none" strike="noStrike" dirty="0">
                          <a:effectLst/>
                        </a:rPr>
                        <a:t>-0.00491448</a:t>
                      </a:r>
                      <a:endParaRPr lang="en-US" sz="1400" b="0" i="0" u="none" strike="noStrike" dirty="0">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400" u="none" strike="noStrike" dirty="0">
                          <a:effectLst/>
                        </a:rPr>
                        <a:t>-0.00491448</a:t>
                      </a:r>
                      <a:endParaRPr lang="en-US" sz="1400" b="0" i="0" u="none" strike="noStrike" dirty="0">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400" u="none" strike="noStrike" dirty="0">
                          <a:effectLst/>
                        </a:rPr>
                        <a:t>-0.18447879</a:t>
                      </a:r>
                      <a:endParaRPr lang="en-US" sz="1400" b="0" i="0" u="none" strike="noStrike" dirty="0">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400" u="none" strike="noStrike" dirty="0">
                          <a:effectLst/>
                        </a:rPr>
                        <a:t>0.004914</a:t>
                      </a:r>
                      <a:endParaRPr lang="en-US" sz="1400" b="0" i="0" u="none" strike="noStrike" dirty="0">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400" b="0" i="0" u="none" strike="noStrike" dirty="0">
                          <a:solidFill>
                            <a:srgbClr val="000000"/>
                          </a:solidFill>
                          <a:effectLst/>
                          <a:latin typeface="Calibri" panose="020F0502020204030204" pitchFamily="34" charset="0"/>
                        </a:rPr>
                        <a:t>0.14578587</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33254641"/>
                  </a:ext>
                </a:extLst>
              </a:tr>
              <a:tr h="184150">
                <a:tc>
                  <a:txBody>
                    <a:bodyPr/>
                    <a:lstStyle/>
                    <a:p>
                      <a:pPr algn="l" fontAlgn="b"/>
                      <a:r>
                        <a:rPr lang="en-US" sz="1400" u="none" strike="noStrike" dirty="0">
                          <a:effectLst/>
                        </a:rPr>
                        <a:t>F</a:t>
                      </a:r>
                      <a:endParaRPr lang="en-US" sz="1400" b="0" i="0" u="none" strike="noStrike" dirty="0">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400" u="none" strike="noStrike">
                          <a:effectLst/>
                        </a:rPr>
                        <a:t>0.547348</a:t>
                      </a:r>
                      <a:endParaRPr lang="en-US" sz="1400" b="0" i="0" u="none" strike="noStrike">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400" u="none" strike="noStrike" dirty="0">
                          <a:effectLst/>
                        </a:rPr>
                        <a:t>-0.13467323</a:t>
                      </a:r>
                      <a:endParaRPr lang="en-US" sz="1400" b="0" i="0" u="none" strike="noStrike" dirty="0">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400" u="none" strike="noStrike" dirty="0">
                          <a:effectLst/>
                        </a:rPr>
                        <a:t>0.47691262</a:t>
                      </a:r>
                      <a:endParaRPr lang="en-US" sz="1400" b="0" i="0" u="none" strike="noStrike" dirty="0">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400" u="none" strike="noStrike">
                          <a:effectLst/>
                        </a:rPr>
                        <a:t>0.61778401</a:t>
                      </a:r>
                      <a:endParaRPr lang="en-US" sz="1400" b="0" i="0" u="none" strike="noStrike">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400" u="none" strike="noStrike" dirty="0">
                          <a:effectLst/>
                        </a:rPr>
                        <a:t>0.50245724</a:t>
                      </a:r>
                      <a:endParaRPr lang="en-US" sz="1400" b="0" i="0" u="none" strike="noStrike" dirty="0">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400" u="none" strike="noStrike">
                          <a:effectLst/>
                        </a:rPr>
                        <a:t>0.50245724</a:t>
                      </a:r>
                      <a:endParaRPr lang="en-US" sz="1400" b="0" i="0" u="none" strike="noStrike">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400" u="none" strike="noStrike">
                          <a:effectLst/>
                        </a:rPr>
                        <a:t>0.59223939</a:t>
                      </a:r>
                      <a:endParaRPr lang="en-US" sz="1400" b="0" i="0" u="none" strike="noStrike">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400" u="none" strike="noStrike" dirty="0">
                          <a:effectLst/>
                        </a:rPr>
                        <a:t>0.497543</a:t>
                      </a:r>
                      <a:endParaRPr lang="en-US" sz="1400" b="0" i="0" u="none" strike="noStrike" dirty="0">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400" b="0" i="0" u="none" strike="noStrike" dirty="0">
                          <a:solidFill>
                            <a:srgbClr val="000000"/>
                          </a:solidFill>
                          <a:effectLst/>
                          <a:latin typeface="Calibri" panose="020F0502020204030204" pitchFamily="34" charset="0"/>
                        </a:rPr>
                        <a:t>0.42710706</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96173215"/>
                  </a:ext>
                </a:extLst>
              </a:tr>
            </a:tbl>
          </a:graphicData>
        </a:graphic>
      </p:graphicFrame>
      <p:sp>
        <p:nvSpPr>
          <p:cNvPr id="5" name="Rectangle 4"/>
          <p:cNvSpPr/>
          <p:nvPr/>
        </p:nvSpPr>
        <p:spPr>
          <a:xfrm>
            <a:off x="315790" y="1399814"/>
            <a:ext cx="8397136" cy="923330"/>
          </a:xfrm>
          <a:prstGeom prst="rect">
            <a:avLst/>
          </a:prstGeom>
        </p:spPr>
        <p:txBody>
          <a:bodyPr wrap="square">
            <a:spAutoFit/>
          </a:bodyPr>
          <a:lstStyle/>
          <a:p>
            <a:r>
              <a:rPr lang="en-US" b="1" dirty="0"/>
              <a:t>Table 1</a:t>
            </a:r>
            <a:r>
              <a:rPr lang="en-US" dirty="0"/>
              <a:t>: log steady state values produced by SFA for initial state1, initial state2, and perturbations</a:t>
            </a:r>
          </a:p>
          <a:p>
            <a:endParaRPr lang="en-US" dirty="0"/>
          </a:p>
        </p:txBody>
      </p:sp>
      <p:graphicFrame>
        <p:nvGraphicFramePr>
          <p:cNvPr id="11" name="Table 10"/>
          <p:cNvGraphicFramePr>
            <a:graphicFrameLocks noGrp="1"/>
          </p:cNvGraphicFramePr>
          <p:nvPr>
            <p:extLst/>
          </p:nvPr>
        </p:nvGraphicFramePr>
        <p:xfrm>
          <a:off x="511454" y="3263465"/>
          <a:ext cx="11199779" cy="1017406"/>
        </p:xfrm>
        <a:graphic>
          <a:graphicData uri="http://schemas.openxmlformats.org/drawingml/2006/table">
            <a:tbl>
              <a:tblPr>
                <a:tableStyleId>{616DA210-FB5B-4158-B5E0-FEB733F419BA}</a:tableStyleId>
              </a:tblPr>
              <a:tblGrid>
                <a:gridCol w="457202">
                  <a:extLst>
                    <a:ext uri="{9D8B030D-6E8A-4147-A177-3AD203B41FA5}">
                      <a16:colId xmlns:a16="http://schemas.microsoft.com/office/drawing/2014/main" val="1401114903"/>
                    </a:ext>
                  </a:extLst>
                </a:gridCol>
                <a:gridCol w="1267097">
                  <a:extLst>
                    <a:ext uri="{9D8B030D-6E8A-4147-A177-3AD203B41FA5}">
                      <a16:colId xmlns:a16="http://schemas.microsoft.com/office/drawing/2014/main" val="1669581031"/>
                    </a:ext>
                  </a:extLst>
                </a:gridCol>
                <a:gridCol w="1319349">
                  <a:extLst>
                    <a:ext uri="{9D8B030D-6E8A-4147-A177-3AD203B41FA5}">
                      <a16:colId xmlns:a16="http://schemas.microsoft.com/office/drawing/2014/main" val="130359857"/>
                    </a:ext>
                  </a:extLst>
                </a:gridCol>
                <a:gridCol w="1319349">
                  <a:extLst>
                    <a:ext uri="{9D8B030D-6E8A-4147-A177-3AD203B41FA5}">
                      <a16:colId xmlns:a16="http://schemas.microsoft.com/office/drawing/2014/main" val="400304768"/>
                    </a:ext>
                  </a:extLst>
                </a:gridCol>
                <a:gridCol w="1319348">
                  <a:extLst>
                    <a:ext uri="{9D8B030D-6E8A-4147-A177-3AD203B41FA5}">
                      <a16:colId xmlns:a16="http://schemas.microsoft.com/office/drawing/2014/main" val="99709261"/>
                    </a:ext>
                  </a:extLst>
                </a:gridCol>
                <a:gridCol w="1371600">
                  <a:extLst>
                    <a:ext uri="{9D8B030D-6E8A-4147-A177-3AD203B41FA5}">
                      <a16:colId xmlns:a16="http://schemas.microsoft.com/office/drawing/2014/main" val="2860413061"/>
                    </a:ext>
                  </a:extLst>
                </a:gridCol>
                <a:gridCol w="1306286">
                  <a:extLst>
                    <a:ext uri="{9D8B030D-6E8A-4147-A177-3AD203B41FA5}">
                      <a16:colId xmlns:a16="http://schemas.microsoft.com/office/drawing/2014/main" val="1612634083"/>
                    </a:ext>
                  </a:extLst>
                </a:gridCol>
                <a:gridCol w="1306286">
                  <a:extLst>
                    <a:ext uri="{9D8B030D-6E8A-4147-A177-3AD203B41FA5}">
                      <a16:colId xmlns:a16="http://schemas.microsoft.com/office/drawing/2014/main" val="1170271006"/>
                    </a:ext>
                  </a:extLst>
                </a:gridCol>
                <a:gridCol w="1533262">
                  <a:extLst>
                    <a:ext uri="{9D8B030D-6E8A-4147-A177-3AD203B41FA5}">
                      <a16:colId xmlns:a16="http://schemas.microsoft.com/office/drawing/2014/main" val="3598092639"/>
                    </a:ext>
                  </a:extLst>
                </a:gridCol>
              </a:tblGrid>
              <a:tr h="505912">
                <a:tc>
                  <a:txBody>
                    <a:bodyPr/>
                    <a:lstStyle/>
                    <a:p>
                      <a:pPr algn="l" fontAlgn="b"/>
                      <a:r>
                        <a:rPr lang="en-US" sz="1400" u="none" strike="noStrike">
                          <a:effectLst/>
                        </a:rPr>
                        <a:t>node</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400" u="none" strike="noStrike">
                          <a:effectLst/>
                        </a:rPr>
                        <a:t>DAC_attr1-attr2</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400" u="none" strike="noStrike" dirty="0">
                          <a:effectLst/>
                        </a:rPr>
                        <a:t>DACattr-perturb1</a:t>
                      </a:r>
                      <a:endParaRPr lang="en-US" sz="1400" b="0" i="0" u="none" strike="noStrike" dirty="0">
                        <a:solidFill>
                          <a:srgbClr val="000000"/>
                        </a:solidFill>
                        <a:effectLst/>
                        <a:latin typeface="Calibri" panose="020F0502020204030204" pitchFamily="34" charset="0"/>
                      </a:endParaRPr>
                    </a:p>
                  </a:txBody>
                  <a:tcPr marL="9525" marR="9525" marT="9525" marB="0" anchor="b">
                    <a:solidFill>
                      <a:srgbClr val="92D050"/>
                    </a:solidFill>
                  </a:tcPr>
                </a:tc>
                <a:tc>
                  <a:txBody>
                    <a:bodyPr/>
                    <a:lstStyle/>
                    <a:p>
                      <a:pPr algn="l" fontAlgn="b"/>
                      <a:r>
                        <a:rPr lang="en-US" sz="1400" u="none" strike="noStrike" dirty="0">
                          <a:effectLst/>
                        </a:rPr>
                        <a:t>DACattr-perturb2</a:t>
                      </a:r>
                      <a:endParaRPr lang="en-US" sz="1400" b="0" i="0" u="none" strike="noStrike" dirty="0">
                        <a:solidFill>
                          <a:srgbClr val="000000"/>
                        </a:solidFill>
                        <a:effectLst/>
                        <a:latin typeface="Calibri" panose="020F0502020204030204" pitchFamily="34" charset="0"/>
                      </a:endParaRPr>
                    </a:p>
                  </a:txBody>
                  <a:tcPr marL="9525" marR="9525" marT="9525" marB="0" anchor="b">
                    <a:solidFill>
                      <a:srgbClr val="FF7171"/>
                    </a:solidFill>
                  </a:tcPr>
                </a:tc>
                <a:tc>
                  <a:txBody>
                    <a:bodyPr/>
                    <a:lstStyle/>
                    <a:p>
                      <a:pPr algn="l" fontAlgn="b"/>
                      <a:r>
                        <a:rPr lang="en-US" sz="1400" u="none" strike="noStrike" dirty="0">
                          <a:effectLst/>
                        </a:rPr>
                        <a:t>DACattr-perturb3</a:t>
                      </a:r>
                      <a:endParaRPr lang="en-US" sz="1400" b="0" i="0" u="none" strike="noStrike" dirty="0">
                        <a:solidFill>
                          <a:srgbClr val="000000"/>
                        </a:solidFill>
                        <a:effectLst/>
                        <a:latin typeface="Calibri" panose="020F0502020204030204" pitchFamily="34" charset="0"/>
                      </a:endParaRPr>
                    </a:p>
                  </a:txBody>
                  <a:tcPr marL="9525" marR="9525" marT="9525" marB="0" anchor="b">
                    <a:solidFill>
                      <a:schemeClr val="accent4">
                        <a:lumMod val="20000"/>
                        <a:lumOff val="80000"/>
                      </a:schemeClr>
                    </a:solidFill>
                  </a:tcPr>
                </a:tc>
                <a:tc>
                  <a:txBody>
                    <a:bodyPr/>
                    <a:lstStyle/>
                    <a:p>
                      <a:pPr algn="l" fontAlgn="b"/>
                      <a:r>
                        <a:rPr lang="en-US" sz="1400" u="none" strike="noStrike" dirty="0">
                          <a:effectLst/>
                        </a:rPr>
                        <a:t>DACattr-perturb4</a:t>
                      </a:r>
                      <a:endParaRPr lang="en-US" sz="1400" b="0" i="0" u="none" strike="noStrike" dirty="0">
                        <a:solidFill>
                          <a:srgbClr val="000000"/>
                        </a:solidFill>
                        <a:effectLst/>
                        <a:latin typeface="Calibri" panose="020F0502020204030204" pitchFamily="34" charset="0"/>
                      </a:endParaRPr>
                    </a:p>
                  </a:txBody>
                  <a:tcPr marL="9525" marR="9525" marT="9525" marB="0" anchor="b">
                    <a:solidFill>
                      <a:schemeClr val="accent4">
                        <a:lumMod val="20000"/>
                        <a:lumOff val="80000"/>
                      </a:schemeClr>
                    </a:solidFill>
                  </a:tcPr>
                </a:tc>
                <a:tc>
                  <a:txBody>
                    <a:bodyPr/>
                    <a:lstStyle/>
                    <a:p>
                      <a:pPr algn="l" fontAlgn="b"/>
                      <a:r>
                        <a:rPr lang="en-US" sz="1400" u="none" strike="noStrike" dirty="0">
                          <a:effectLst/>
                        </a:rPr>
                        <a:t>DACattr-perturb5</a:t>
                      </a:r>
                      <a:endParaRPr lang="en-US" sz="1400" b="0" i="0" u="none" strike="noStrike" dirty="0">
                        <a:solidFill>
                          <a:srgbClr val="000000"/>
                        </a:solidFill>
                        <a:effectLst/>
                        <a:latin typeface="Calibri" panose="020F0502020204030204" pitchFamily="34" charset="0"/>
                      </a:endParaRPr>
                    </a:p>
                  </a:txBody>
                  <a:tcPr marL="9525" marR="9525" marT="9525" marB="0" anchor="b">
                    <a:solidFill>
                      <a:srgbClr val="FF7171"/>
                    </a:solidFill>
                  </a:tcPr>
                </a:tc>
                <a:tc>
                  <a:txBody>
                    <a:bodyPr/>
                    <a:lstStyle/>
                    <a:p>
                      <a:pPr algn="l" fontAlgn="b"/>
                      <a:r>
                        <a:rPr lang="en-US" sz="1400" u="none" strike="noStrike" dirty="0">
                          <a:effectLst/>
                        </a:rPr>
                        <a:t>DACattr-perturb6</a:t>
                      </a:r>
                      <a:endParaRPr lang="en-US" sz="1400" b="0" i="0" u="none" strike="noStrike" dirty="0">
                        <a:solidFill>
                          <a:srgbClr val="000000"/>
                        </a:solidFill>
                        <a:effectLst/>
                        <a:latin typeface="Calibri" panose="020F0502020204030204" pitchFamily="34" charset="0"/>
                      </a:endParaRPr>
                    </a:p>
                  </a:txBody>
                  <a:tcPr marL="9525" marR="9525" marT="9525" marB="0" anchor="b">
                    <a:solidFill>
                      <a:srgbClr val="92D050"/>
                    </a:solidFill>
                  </a:tcPr>
                </a:tc>
                <a:tc>
                  <a:txBody>
                    <a:bodyPr/>
                    <a:lstStyle/>
                    <a:p>
                      <a:pPr algn="l" fontAlgn="b"/>
                      <a:r>
                        <a:rPr lang="en-US" sz="1400" u="none" strike="noStrike" dirty="0">
                          <a:effectLst/>
                        </a:rPr>
                        <a:t>DACattr-perturb7</a:t>
                      </a:r>
                      <a:endParaRPr lang="en-US" sz="1400" b="0" i="0" u="none" strike="noStrike" dirty="0">
                        <a:solidFill>
                          <a:srgbClr val="000000"/>
                        </a:solidFill>
                        <a:effectLst/>
                        <a:latin typeface="Calibri" panose="020F0502020204030204" pitchFamily="34" charset="0"/>
                      </a:endParaRPr>
                    </a:p>
                  </a:txBody>
                  <a:tcPr marL="9525" marR="9525" marT="9525" marB="0" anchor="b">
                    <a:solidFill>
                      <a:srgbClr val="92D050"/>
                    </a:solidFill>
                  </a:tcPr>
                </a:tc>
                <a:extLst>
                  <a:ext uri="{0D108BD9-81ED-4DB2-BD59-A6C34878D82A}">
                    <a16:rowId xmlns:a16="http://schemas.microsoft.com/office/drawing/2014/main" val="3636677428"/>
                  </a:ext>
                </a:extLst>
              </a:tr>
              <a:tr h="255747">
                <a:tc>
                  <a:txBody>
                    <a:bodyPr/>
                    <a:lstStyle/>
                    <a:p>
                      <a:pPr algn="l" fontAlgn="b"/>
                      <a:r>
                        <a:rPr lang="en-US" sz="1400" u="none" strike="noStrike">
                          <a:effectLst/>
                        </a:rPr>
                        <a:t>D</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400" u="none" strike="noStrike">
                          <a:effectLst/>
                        </a:rPr>
                        <a:t>-0.36404</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400" u="none" strike="noStrike">
                          <a:effectLst/>
                        </a:rPr>
                        <a:t>-0.14087</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400" u="none" strike="noStrike" dirty="0">
                          <a:effectLst/>
                        </a:rPr>
                        <a:t>0.140871</a:t>
                      </a:r>
                      <a:endParaRPr lang="en-US" sz="14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400" u="none" strike="noStrike">
                          <a:effectLst/>
                        </a:rPr>
                        <a:t>-0.08978</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400" u="none" strike="noStrike">
                          <a:effectLst/>
                        </a:rPr>
                        <a:t>-0.08979</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400" u="none" strike="noStrike">
                          <a:effectLst/>
                        </a:rPr>
                        <a:t>0.089779</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400" u="none" strike="noStrike">
                          <a:effectLst/>
                        </a:rPr>
                        <a:t>-0.09961</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400" u="none" strike="noStrike">
                          <a:effectLst/>
                        </a:rPr>
                        <a:t>-0.24049</a:t>
                      </a:r>
                      <a:endParaRPr lang="en-US" sz="14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817286200"/>
                  </a:ext>
                </a:extLst>
              </a:tr>
              <a:tr h="255747">
                <a:tc>
                  <a:txBody>
                    <a:bodyPr/>
                    <a:lstStyle/>
                    <a:p>
                      <a:pPr algn="l" fontAlgn="b"/>
                      <a:r>
                        <a:rPr lang="en-US" sz="1400" u="none" strike="noStrike">
                          <a:effectLst/>
                        </a:rPr>
                        <a:t>F</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400" u="none" strike="noStrike">
                          <a:effectLst/>
                        </a:rPr>
                        <a:t>0.682022</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400" u="none" strike="noStrike">
                          <a:effectLst/>
                        </a:rPr>
                        <a:t>0.070436</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400" u="none" strike="noStrike">
                          <a:effectLst/>
                        </a:rPr>
                        <a:t>-0.07044</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400" u="none" strike="noStrike">
                          <a:effectLst/>
                        </a:rPr>
                        <a:t>0.044891</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400" u="none" strike="noStrike">
                          <a:effectLst/>
                        </a:rPr>
                        <a:t>0.044891</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400" u="none" strike="noStrike">
                          <a:effectLst/>
                        </a:rPr>
                        <a:t>-0.04489</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400" u="none" strike="noStrike">
                          <a:effectLst/>
                        </a:rPr>
                        <a:t>0.049805</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400" u="none" strike="noStrike" dirty="0">
                          <a:effectLst/>
                        </a:rPr>
                        <a:t>0.120241</a:t>
                      </a:r>
                      <a:endParaRPr lang="en-US" sz="14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653623925"/>
                  </a:ext>
                </a:extLst>
              </a:tr>
            </a:tbl>
          </a:graphicData>
        </a:graphic>
      </p:graphicFrame>
      <p:sp>
        <p:nvSpPr>
          <p:cNvPr id="12" name="Rectangle 11"/>
          <p:cNvSpPr/>
          <p:nvPr/>
        </p:nvSpPr>
        <p:spPr>
          <a:xfrm>
            <a:off x="315790" y="2918644"/>
            <a:ext cx="7563394" cy="369332"/>
          </a:xfrm>
          <a:prstGeom prst="rect">
            <a:avLst/>
          </a:prstGeom>
        </p:spPr>
        <p:txBody>
          <a:bodyPr wrap="square">
            <a:spAutoFit/>
          </a:bodyPr>
          <a:lstStyle/>
          <a:p>
            <a:r>
              <a:rPr lang="en-US" b="1" dirty="0"/>
              <a:t>Table 2</a:t>
            </a:r>
            <a:r>
              <a:rPr lang="en-US" dirty="0"/>
              <a:t>: DAC between initial state1-initialstat2 and initialstate1-perturbations</a:t>
            </a:r>
          </a:p>
        </p:txBody>
      </p:sp>
    </p:spTree>
    <p:extLst>
      <p:ext uri="{BB962C8B-B14F-4D97-AF65-F5344CB8AC3E}">
        <p14:creationId xmlns:p14="http://schemas.microsoft.com/office/powerpoint/2010/main" val="2886583078"/>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 y="195307"/>
            <a:ext cx="10515600" cy="1325563"/>
          </a:xfrm>
        </p:spPr>
        <p:txBody>
          <a:bodyPr/>
          <a:lstStyle/>
          <a:p>
            <a:r>
              <a:rPr lang="en-US" dirty="0"/>
              <a:t>Results for 231vs10A</a:t>
            </a:r>
          </a:p>
        </p:txBody>
      </p:sp>
      <p:sp>
        <p:nvSpPr>
          <p:cNvPr id="7" name="TextBox 6"/>
          <p:cNvSpPr txBox="1"/>
          <p:nvPr/>
        </p:nvSpPr>
        <p:spPr>
          <a:xfrm>
            <a:off x="198120" y="1186109"/>
            <a:ext cx="2871651" cy="523220"/>
          </a:xfrm>
          <a:prstGeom prst="rect">
            <a:avLst/>
          </a:prstGeom>
          <a:noFill/>
        </p:spPr>
        <p:txBody>
          <a:bodyPr wrap="square" rtlCol="0">
            <a:spAutoFit/>
          </a:bodyPr>
          <a:lstStyle/>
          <a:p>
            <a:r>
              <a:rPr lang="en-US" sz="1400" b="1" dirty="0"/>
              <a:t>Table3: </a:t>
            </a:r>
            <a:r>
              <a:rPr lang="en-US" sz="1400" dirty="0"/>
              <a:t>FC set nodes, basal values at 231, and perturbation basal values</a:t>
            </a:r>
          </a:p>
        </p:txBody>
      </p:sp>
      <p:graphicFrame>
        <p:nvGraphicFramePr>
          <p:cNvPr id="14" name="Table 13"/>
          <p:cNvGraphicFramePr>
            <a:graphicFrameLocks noGrp="1"/>
          </p:cNvGraphicFramePr>
          <p:nvPr>
            <p:extLst/>
          </p:nvPr>
        </p:nvGraphicFramePr>
        <p:xfrm>
          <a:off x="198120" y="1737360"/>
          <a:ext cx="2871651" cy="3339925"/>
        </p:xfrm>
        <a:graphic>
          <a:graphicData uri="http://schemas.openxmlformats.org/drawingml/2006/table">
            <a:tbl>
              <a:tblPr>
                <a:tableStyleId>{8799B23B-EC83-4686-B30A-512413B5E67A}</a:tableStyleId>
              </a:tblPr>
              <a:tblGrid>
                <a:gridCol w="957217">
                  <a:extLst>
                    <a:ext uri="{9D8B030D-6E8A-4147-A177-3AD203B41FA5}">
                      <a16:colId xmlns:a16="http://schemas.microsoft.com/office/drawing/2014/main" val="3687172121"/>
                    </a:ext>
                  </a:extLst>
                </a:gridCol>
                <a:gridCol w="957217">
                  <a:extLst>
                    <a:ext uri="{9D8B030D-6E8A-4147-A177-3AD203B41FA5}">
                      <a16:colId xmlns:a16="http://schemas.microsoft.com/office/drawing/2014/main" val="310687888"/>
                    </a:ext>
                  </a:extLst>
                </a:gridCol>
                <a:gridCol w="957217">
                  <a:extLst>
                    <a:ext uri="{9D8B030D-6E8A-4147-A177-3AD203B41FA5}">
                      <a16:colId xmlns:a16="http://schemas.microsoft.com/office/drawing/2014/main" val="2234816019"/>
                    </a:ext>
                  </a:extLst>
                </a:gridCol>
              </a:tblGrid>
              <a:tr h="275193">
                <a:tc>
                  <a:txBody>
                    <a:bodyPr/>
                    <a:lstStyle/>
                    <a:p>
                      <a:pPr algn="l" fontAlgn="b"/>
                      <a:r>
                        <a:rPr lang="en-US" sz="1400" u="none" strike="noStrike">
                          <a:effectLst/>
                        </a:rPr>
                        <a:t>FC set</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400" u="none" strike="noStrike" dirty="0">
                          <a:effectLst/>
                        </a:rPr>
                        <a:t>231_basal</a:t>
                      </a:r>
                      <a:endParaRPr lang="en-US" sz="14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400" u="none" strike="noStrike" dirty="0">
                          <a:effectLst/>
                        </a:rPr>
                        <a:t>perturbation</a:t>
                      </a:r>
                      <a:endParaRPr lang="en-US" sz="14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806948346"/>
                  </a:ext>
                </a:extLst>
              </a:tr>
              <a:tr h="362960">
                <a:tc>
                  <a:txBody>
                    <a:bodyPr/>
                    <a:lstStyle/>
                    <a:p>
                      <a:pPr algn="l" fontAlgn="b"/>
                      <a:r>
                        <a:rPr lang="en-US" sz="1400" u="none" strike="noStrike">
                          <a:effectLst/>
                        </a:rPr>
                        <a:t>EGFR</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400" u="none" strike="noStrike" dirty="0">
                          <a:effectLst/>
                        </a:rPr>
                        <a:t>1</a:t>
                      </a:r>
                      <a:endParaRPr lang="en-US" sz="14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400" u="none" strike="noStrike">
                          <a:effectLst/>
                        </a:rPr>
                        <a:t>-1</a:t>
                      </a:r>
                      <a:endParaRPr lang="en-US" sz="14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195950852"/>
                  </a:ext>
                </a:extLst>
              </a:tr>
              <a:tr h="362960">
                <a:tc>
                  <a:txBody>
                    <a:bodyPr/>
                    <a:lstStyle/>
                    <a:p>
                      <a:pPr algn="l" fontAlgn="b"/>
                      <a:r>
                        <a:rPr lang="en-US" sz="1400" u="none" strike="noStrike">
                          <a:effectLst/>
                        </a:rPr>
                        <a:t>FOXM1</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400" u="none" strike="noStrike" dirty="0">
                          <a:effectLst/>
                        </a:rPr>
                        <a:t>1</a:t>
                      </a:r>
                      <a:endParaRPr lang="en-US" sz="14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400" u="none" strike="noStrike" dirty="0">
                          <a:effectLst/>
                        </a:rPr>
                        <a:t>1</a:t>
                      </a:r>
                      <a:endParaRPr lang="en-US" sz="14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133081690"/>
                  </a:ext>
                </a:extLst>
              </a:tr>
              <a:tr h="362960">
                <a:tc>
                  <a:txBody>
                    <a:bodyPr/>
                    <a:lstStyle/>
                    <a:p>
                      <a:pPr algn="l" fontAlgn="b"/>
                      <a:r>
                        <a:rPr lang="en-US" sz="1400" u="none" strike="noStrike">
                          <a:effectLst/>
                        </a:rPr>
                        <a:t>HDAC3</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400" u="none" strike="noStrike">
                          <a:effectLst/>
                        </a:rPr>
                        <a:t>0</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400" u="none" strike="noStrike" dirty="0">
                          <a:effectLst/>
                        </a:rPr>
                        <a:t>-1</a:t>
                      </a:r>
                      <a:endParaRPr lang="en-US" sz="14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537210332"/>
                  </a:ext>
                </a:extLst>
              </a:tr>
              <a:tr h="362960">
                <a:tc>
                  <a:txBody>
                    <a:bodyPr/>
                    <a:lstStyle/>
                    <a:p>
                      <a:pPr algn="l" fontAlgn="b"/>
                      <a:r>
                        <a:rPr lang="en-US" sz="1400" u="none" strike="noStrike">
                          <a:effectLst/>
                        </a:rPr>
                        <a:t>MAPK1</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400" u="none" strike="noStrike">
                          <a:effectLst/>
                        </a:rPr>
                        <a:t>0</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400" u="none" strike="noStrike" dirty="0">
                          <a:effectLst/>
                        </a:rPr>
                        <a:t>-1</a:t>
                      </a:r>
                      <a:endParaRPr lang="en-US" sz="14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808074376"/>
                  </a:ext>
                </a:extLst>
              </a:tr>
              <a:tr h="362960">
                <a:tc>
                  <a:txBody>
                    <a:bodyPr/>
                    <a:lstStyle/>
                    <a:p>
                      <a:pPr algn="l" fontAlgn="b"/>
                      <a:r>
                        <a:rPr lang="en-US" sz="1400" u="none" strike="noStrike">
                          <a:effectLst/>
                        </a:rPr>
                        <a:t>MAPK6</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400" u="none" strike="noStrike">
                          <a:effectLst/>
                        </a:rPr>
                        <a:t>0</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400" u="none" strike="noStrike" dirty="0">
                          <a:effectLst/>
                        </a:rPr>
                        <a:t>-1</a:t>
                      </a:r>
                      <a:endParaRPr lang="en-US" sz="14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311827656"/>
                  </a:ext>
                </a:extLst>
              </a:tr>
              <a:tr h="362960">
                <a:tc>
                  <a:txBody>
                    <a:bodyPr/>
                    <a:lstStyle/>
                    <a:p>
                      <a:pPr algn="l" fontAlgn="b"/>
                      <a:r>
                        <a:rPr lang="en-US" sz="1400" u="none" strike="noStrike">
                          <a:effectLst/>
                        </a:rPr>
                        <a:t>PRPF4</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400" u="none" strike="noStrike">
                          <a:effectLst/>
                        </a:rPr>
                        <a:t>1</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400" u="none" strike="noStrike" dirty="0">
                          <a:effectLst/>
                        </a:rPr>
                        <a:t>1</a:t>
                      </a:r>
                      <a:endParaRPr lang="en-US" sz="14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23019161"/>
                  </a:ext>
                </a:extLst>
              </a:tr>
              <a:tr h="362960">
                <a:tc>
                  <a:txBody>
                    <a:bodyPr/>
                    <a:lstStyle/>
                    <a:p>
                      <a:pPr algn="l" fontAlgn="b"/>
                      <a:r>
                        <a:rPr lang="en-US" sz="1400" u="none" strike="noStrike">
                          <a:effectLst/>
                        </a:rPr>
                        <a:t>RELA</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400" u="none" strike="noStrike">
                          <a:effectLst/>
                        </a:rPr>
                        <a:t>1</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400" u="none" strike="noStrike" dirty="0">
                          <a:effectLst/>
                        </a:rPr>
                        <a:t>1</a:t>
                      </a:r>
                      <a:endParaRPr lang="en-US" sz="14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166885768"/>
                  </a:ext>
                </a:extLst>
              </a:tr>
              <a:tr h="362960">
                <a:tc>
                  <a:txBody>
                    <a:bodyPr/>
                    <a:lstStyle/>
                    <a:p>
                      <a:pPr algn="l" fontAlgn="b"/>
                      <a:r>
                        <a:rPr lang="en-US" sz="1400" u="none" strike="noStrike" dirty="0">
                          <a:effectLst/>
                        </a:rPr>
                        <a:t>ZBTB17</a:t>
                      </a:r>
                      <a:endParaRPr lang="en-US" sz="14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400" u="none" strike="noStrike">
                          <a:effectLst/>
                        </a:rPr>
                        <a:t>0</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400" u="none" strike="noStrike" dirty="0">
                          <a:effectLst/>
                        </a:rPr>
                        <a:t>1</a:t>
                      </a:r>
                      <a:endParaRPr lang="en-US" sz="14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55267378"/>
                  </a:ext>
                </a:extLst>
              </a:tr>
            </a:tbl>
          </a:graphicData>
        </a:graphic>
      </p:graphicFrame>
      <p:graphicFrame>
        <p:nvGraphicFramePr>
          <p:cNvPr id="17" name="Table 16"/>
          <p:cNvGraphicFramePr>
            <a:graphicFrameLocks noGrp="1"/>
          </p:cNvGraphicFramePr>
          <p:nvPr>
            <p:extLst/>
          </p:nvPr>
        </p:nvGraphicFramePr>
        <p:xfrm>
          <a:off x="3509191" y="2174149"/>
          <a:ext cx="8682809" cy="2742084"/>
        </p:xfrm>
        <a:graphic>
          <a:graphicData uri="http://schemas.openxmlformats.org/drawingml/2006/table">
            <a:tbl>
              <a:tblPr>
                <a:tableStyleId>{8799B23B-EC83-4686-B30A-512413B5E67A}</a:tableStyleId>
              </a:tblPr>
              <a:tblGrid>
                <a:gridCol w="1103341">
                  <a:extLst>
                    <a:ext uri="{9D8B030D-6E8A-4147-A177-3AD203B41FA5}">
                      <a16:colId xmlns:a16="http://schemas.microsoft.com/office/drawing/2014/main" val="2077939414"/>
                    </a:ext>
                  </a:extLst>
                </a:gridCol>
                <a:gridCol w="1151312">
                  <a:extLst>
                    <a:ext uri="{9D8B030D-6E8A-4147-A177-3AD203B41FA5}">
                      <a16:colId xmlns:a16="http://schemas.microsoft.com/office/drawing/2014/main" val="1840165066"/>
                    </a:ext>
                  </a:extLst>
                </a:gridCol>
                <a:gridCol w="1183293">
                  <a:extLst>
                    <a:ext uri="{9D8B030D-6E8A-4147-A177-3AD203B41FA5}">
                      <a16:colId xmlns:a16="http://schemas.microsoft.com/office/drawing/2014/main" val="381663417"/>
                    </a:ext>
                  </a:extLst>
                </a:gridCol>
                <a:gridCol w="1583054">
                  <a:extLst>
                    <a:ext uri="{9D8B030D-6E8A-4147-A177-3AD203B41FA5}">
                      <a16:colId xmlns:a16="http://schemas.microsoft.com/office/drawing/2014/main" val="3936369307"/>
                    </a:ext>
                  </a:extLst>
                </a:gridCol>
                <a:gridCol w="1934842">
                  <a:extLst>
                    <a:ext uri="{9D8B030D-6E8A-4147-A177-3AD203B41FA5}">
                      <a16:colId xmlns:a16="http://schemas.microsoft.com/office/drawing/2014/main" val="2403092498"/>
                    </a:ext>
                  </a:extLst>
                </a:gridCol>
                <a:gridCol w="1726967">
                  <a:extLst>
                    <a:ext uri="{9D8B030D-6E8A-4147-A177-3AD203B41FA5}">
                      <a16:colId xmlns:a16="http://schemas.microsoft.com/office/drawing/2014/main" val="3053065905"/>
                    </a:ext>
                  </a:extLst>
                </a:gridCol>
              </a:tblGrid>
              <a:tr h="540140">
                <a:tc>
                  <a:txBody>
                    <a:bodyPr/>
                    <a:lstStyle/>
                    <a:p>
                      <a:pPr algn="l" fontAlgn="b"/>
                      <a:r>
                        <a:rPr lang="en-US" sz="1400" u="none" strike="noStrike" dirty="0">
                          <a:effectLst/>
                        </a:rPr>
                        <a:t>readout node</a:t>
                      </a:r>
                      <a:endParaRPr lang="en-US" sz="14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400" u="none" strike="noStrike" dirty="0">
                          <a:effectLst/>
                        </a:rPr>
                        <a:t>231_attr_logss</a:t>
                      </a:r>
                      <a:endParaRPr lang="en-US" sz="14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400" u="none" strike="noStrike" dirty="0">
                          <a:effectLst/>
                        </a:rPr>
                        <a:t>10A_attr_logss</a:t>
                      </a:r>
                      <a:endParaRPr lang="en-US" sz="14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400" u="none" strike="noStrike" dirty="0">
                          <a:effectLst/>
                        </a:rPr>
                        <a:t>DAC:231attr-10Aattr</a:t>
                      </a:r>
                      <a:endParaRPr lang="en-US" sz="14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400" u="none" strike="noStrike" dirty="0" err="1">
                          <a:effectLst/>
                        </a:rPr>
                        <a:t>perturbation_logssvalue</a:t>
                      </a:r>
                      <a:endParaRPr lang="en-US" sz="14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400" u="none" strike="noStrike" dirty="0">
                          <a:effectLst/>
                        </a:rPr>
                        <a:t>DAC:231-perturbation</a:t>
                      </a:r>
                      <a:endParaRPr lang="en-US" sz="14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102444833"/>
                  </a:ext>
                </a:extLst>
              </a:tr>
              <a:tr h="275243">
                <a:tc>
                  <a:txBody>
                    <a:bodyPr/>
                    <a:lstStyle/>
                    <a:p>
                      <a:pPr algn="l" fontAlgn="b"/>
                      <a:r>
                        <a:rPr lang="en-US" sz="1600" u="none" strike="noStrike">
                          <a:effectLst/>
                        </a:rPr>
                        <a:t>CCNG2</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dirty="0">
                          <a:effectLst/>
                        </a:rPr>
                        <a:t>-0.023258</a:t>
                      </a:r>
                      <a:endParaRPr lang="en-US"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0.449012</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-0.47227</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-0.022053855</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-0.0012</a:t>
                      </a:r>
                      <a:endParaRPr lang="en-US" sz="16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236828624"/>
                  </a:ext>
                </a:extLst>
              </a:tr>
              <a:tr h="275243">
                <a:tc>
                  <a:txBody>
                    <a:bodyPr/>
                    <a:lstStyle/>
                    <a:p>
                      <a:pPr algn="l" fontAlgn="b"/>
                      <a:r>
                        <a:rPr lang="en-US" sz="1600" u="none" strike="noStrike">
                          <a:effectLst/>
                        </a:rPr>
                        <a:t>CDC20</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0.527669</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-0.062051</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dirty="0">
                          <a:effectLst/>
                        </a:rPr>
                        <a:t>0.58972</a:t>
                      </a:r>
                      <a:endParaRPr lang="en-US"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0.461965111</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0.0657</a:t>
                      </a:r>
                      <a:endParaRPr lang="en-US" sz="16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892671629"/>
                  </a:ext>
                </a:extLst>
              </a:tr>
              <a:tr h="275243">
                <a:tc>
                  <a:txBody>
                    <a:bodyPr/>
                    <a:lstStyle/>
                    <a:p>
                      <a:pPr algn="l" fontAlgn="b"/>
                      <a:r>
                        <a:rPr lang="en-US" sz="1600" u="none" strike="noStrike">
                          <a:effectLst/>
                        </a:rPr>
                        <a:t>FYN</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0.503292</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-0.031171</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dirty="0">
                          <a:effectLst/>
                        </a:rPr>
                        <a:t>0.534463</a:t>
                      </a:r>
                      <a:endParaRPr lang="en-US"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0.492715089</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0.01058</a:t>
                      </a:r>
                      <a:endParaRPr lang="en-US" sz="16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982257766"/>
                  </a:ext>
                </a:extLst>
              </a:tr>
              <a:tr h="275243">
                <a:tc>
                  <a:txBody>
                    <a:bodyPr/>
                    <a:lstStyle/>
                    <a:p>
                      <a:pPr algn="l" fontAlgn="b"/>
                      <a:r>
                        <a:rPr lang="en-US" sz="1600" u="none" strike="noStrike">
                          <a:effectLst/>
                        </a:rPr>
                        <a:t>GSK3B</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-0.072169</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0.402316</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-0.474485</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dirty="0">
                          <a:effectLst/>
                        </a:rPr>
                        <a:t>0.025515518</a:t>
                      </a:r>
                      <a:endParaRPr lang="en-US"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-0.09768</a:t>
                      </a:r>
                      <a:endParaRPr lang="en-US" sz="16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804399805"/>
                  </a:ext>
                </a:extLst>
              </a:tr>
              <a:tr h="275243">
                <a:tc>
                  <a:txBody>
                    <a:bodyPr/>
                    <a:lstStyle/>
                    <a:p>
                      <a:pPr algn="l" fontAlgn="b"/>
                      <a:r>
                        <a:rPr lang="en-US" sz="1600" u="none" strike="noStrike">
                          <a:effectLst/>
                        </a:rPr>
                        <a:t>HUWE1</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0.503292</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-0.031171</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0.534463</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0.492715089</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dirty="0">
                          <a:effectLst/>
                        </a:rPr>
                        <a:t>0.01058</a:t>
                      </a:r>
                      <a:endParaRPr lang="en-US" sz="16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10457781"/>
                  </a:ext>
                </a:extLst>
              </a:tr>
              <a:tr h="275243">
                <a:tc>
                  <a:txBody>
                    <a:bodyPr/>
                    <a:lstStyle/>
                    <a:p>
                      <a:pPr algn="l" fontAlgn="b"/>
                      <a:r>
                        <a:rPr lang="en-US" sz="1600" u="none" strike="noStrike">
                          <a:effectLst/>
                        </a:rPr>
                        <a:t>MAPK13</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0.504577</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-0.009799</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0.514376</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0.497901685</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dirty="0">
                          <a:effectLst/>
                        </a:rPr>
                        <a:t>0.00668</a:t>
                      </a:r>
                      <a:endParaRPr lang="en-US" sz="16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048358206"/>
                  </a:ext>
                </a:extLst>
              </a:tr>
              <a:tr h="275243">
                <a:tc>
                  <a:txBody>
                    <a:bodyPr/>
                    <a:lstStyle/>
                    <a:p>
                      <a:pPr algn="l" fontAlgn="b"/>
                      <a:r>
                        <a:rPr lang="en-US" sz="1600" u="none" strike="noStrike">
                          <a:effectLst/>
                        </a:rPr>
                        <a:t>SNAI1</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dirty="0">
                          <a:effectLst/>
                        </a:rPr>
                        <a:t>0.584197</a:t>
                      </a:r>
                      <a:endParaRPr lang="en-US"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0.166042</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0.418155</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0.462664685</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dirty="0">
                          <a:effectLst/>
                        </a:rPr>
                        <a:t>0.12153</a:t>
                      </a:r>
                      <a:endParaRPr lang="en-US" sz="16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063566585"/>
                  </a:ext>
                </a:extLst>
              </a:tr>
              <a:tr h="275243">
                <a:tc>
                  <a:txBody>
                    <a:bodyPr/>
                    <a:lstStyle/>
                    <a:p>
                      <a:pPr algn="l" fontAlgn="b"/>
                      <a:r>
                        <a:rPr lang="en-US" sz="1600" u="none" strike="noStrike" dirty="0">
                          <a:effectLst/>
                        </a:rPr>
                        <a:t>STAT3</a:t>
                      </a:r>
                      <a:endParaRPr lang="en-US"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dirty="0">
                          <a:effectLst/>
                        </a:rPr>
                        <a:t>0.712497</a:t>
                      </a:r>
                      <a:endParaRPr lang="en-US"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0.225066</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0.487431</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0.494473725</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dirty="0">
                          <a:effectLst/>
                        </a:rPr>
                        <a:t>0.21802</a:t>
                      </a:r>
                      <a:endParaRPr lang="en-US" sz="16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045450153"/>
                  </a:ext>
                </a:extLst>
              </a:tr>
            </a:tbl>
          </a:graphicData>
        </a:graphic>
      </p:graphicFrame>
      <p:sp>
        <p:nvSpPr>
          <p:cNvPr id="18" name="Rectangle 17"/>
          <p:cNvSpPr/>
          <p:nvPr/>
        </p:nvSpPr>
        <p:spPr>
          <a:xfrm>
            <a:off x="757647" y="5788890"/>
            <a:ext cx="10280467" cy="923330"/>
          </a:xfrm>
          <a:prstGeom prst="rect">
            <a:avLst/>
          </a:prstGeom>
        </p:spPr>
        <p:txBody>
          <a:bodyPr wrap="square">
            <a:spAutoFit/>
          </a:bodyPr>
          <a:lstStyle/>
          <a:p>
            <a:pPr algn="ctr"/>
            <a:r>
              <a:rPr lang="en-US" b="1" dirty="0"/>
              <a:t>initial condition (perturbation 154) flipped one sign, but gave the correct DAC for all 8 readout nodes</a:t>
            </a:r>
          </a:p>
          <a:p>
            <a:pPr algn="ctr"/>
            <a:r>
              <a:rPr lang="en-US" b="1" dirty="0"/>
              <a:t>Additionally, for all 256 potential perturbations, only 1 readout node’s sign was ever flipped, </a:t>
            </a:r>
          </a:p>
          <a:p>
            <a:pPr algn="ctr"/>
            <a:r>
              <a:rPr lang="en-US" b="1" dirty="0"/>
              <a:t>but 6 perturbations could change the DAC for all 8 readout nodes </a:t>
            </a:r>
          </a:p>
        </p:txBody>
      </p:sp>
      <p:sp>
        <p:nvSpPr>
          <p:cNvPr id="19" name="Rectangle 18"/>
          <p:cNvSpPr/>
          <p:nvPr/>
        </p:nvSpPr>
        <p:spPr>
          <a:xfrm>
            <a:off x="3369854" y="1520870"/>
            <a:ext cx="8822146" cy="646331"/>
          </a:xfrm>
          <a:prstGeom prst="rect">
            <a:avLst/>
          </a:prstGeom>
        </p:spPr>
        <p:txBody>
          <a:bodyPr wrap="square">
            <a:spAutoFit/>
          </a:bodyPr>
          <a:lstStyle/>
          <a:p>
            <a:r>
              <a:rPr lang="en-US" b="1" dirty="0"/>
              <a:t>Table 4</a:t>
            </a:r>
            <a:r>
              <a:rPr lang="en-US" dirty="0"/>
              <a:t>: log steady state and DAC values for readout nodes for 231 attractor, 10A attractor, and perturbation 154</a:t>
            </a:r>
          </a:p>
        </p:txBody>
      </p:sp>
    </p:spTree>
    <p:extLst>
      <p:ext uri="{BB962C8B-B14F-4D97-AF65-F5344CB8AC3E}">
        <p14:creationId xmlns:p14="http://schemas.microsoft.com/office/powerpoint/2010/main" val="3343459192"/>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 y="195307"/>
            <a:ext cx="10515600" cy="1325563"/>
          </a:xfrm>
        </p:spPr>
        <p:txBody>
          <a:bodyPr/>
          <a:lstStyle/>
          <a:p>
            <a:r>
              <a:rPr lang="en-US" dirty="0"/>
              <a:t>Conclusions</a:t>
            </a:r>
          </a:p>
        </p:txBody>
      </p:sp>
      <p:sp>
        <p:nvSpPr>
          <p:cNvPr id="3" name="TextBox 2"/>
          <p:cNvSpPr txBox="1"/>
          <p:nvPr/>
        </p:nvSpPr>
        <p:spPr>
          <a:xfrm>
            <a:off x="198120" y="1332412"/>
            <a:ext cx="8216537" cy="3693319"/>
          </a:xfrm>
          <a:prstGeom prst="rect">
            <a:avLst/>
          </a:prstGeom>
          <a:noFill/>
        </p:spPr>
        <p:txBody>
          <a:bodyPr wrap="square" rtlCol="0">
            <a:spAutoFit/>
          </a:bodyPr>
          <a:lstStyle/>
          <a:p>
            <a:r>
              <a:rPr lang="en-US" dirty="0"/>
              <a:t>Based on the SFA paper and our observations, the best way to interpret a successful perturbation is by observing if the DAC of </a:t>
            </a:r>
            <a:r>
              <a:rPr lang="en-US" dirty="0" err="1"/>
              <a:t>initial_condition</a:t>
            </a:r>
            <a:r>
              <a:rPr lang="en-US" dirty="0"/>
              <a:t>-perturbation is in the same direction as the DAC of 231 to 10A, or whatever you are comparing</a:t>
            </a:r>
          </a:p>
          <a:p>
            <a:endParaRPr lang="en-US" dirty="0"/>
          </a:p>
          <a:p>
            <a:endParaRPr lang="en-US" dirty="0"/>
          </a:p>
          <a:p>
            <a:r>
              <a:rPr lang="en-US" dirty="0"/>
              <a:t>Why are we saying this instead of just looking at the sign flipping:</a:t>
            </a:r>
          </a:p>
          <a:p>
            <a:r>
              <a:rPr lang="en-US" dirty="0"/>
              <a:t>Now that we have computed all of the </a:t>
            </a:r>
            <a:r>
              <a:rPr lang="en-US" i="1" dirty="0"/>
              <a:t>in </a:t>
            </a:r>
            <a:r>
              <a:rPr lang="en-US" i="1" dirty="0" err="1"/>
              <a:t>silico</a:t>
            </a:r>
            <a:r>
              <a:rPr lang="en-US" i="1" dirty="0"/>
              <a:t> </a:t>
            </a:r>
            <a:r>
              <a:rPr lang="en-US" dirty="0"/>
              <a:t>perturbations we can note:</a:t>
            </a:r>
          </a:p>
          <a:p>
            <a:pPr marL="342900" indent="-342900">
              <a:buAutoNum type="arabicPeriod"/>
            </a:pPr>
            <a:r>
              <a:rPr lang="en-US" dirty="0"/>
              <a:t>We focused on the sign flipping to cut down the number of readout nodes (otherwise it would be the entire network as a possibility)</a:t>
            </a:r>
          </a:p>
          <a:p>
            <a:pPr marL="342900" indent="-342900">
              <a:buAutoNum type="arabicPeriod"/>
            </a:pPr>
            <a:r>
              <a:rPr lang="en-US" dirty="0"/>
              <a:t>In the case of 231 to 10A, we will never have successful perturbations if our measure is flipping the sign</a:t>
            </a:r>
          </a:p>
          <a:p>
            <a:pPr marL="342900" indent="-342900">
              <a:buAutoNum type="arabicPeriod"/>
            </a:pPr>
            <a:r>
              <a:rPr lang="en-US" dirty="0"/>
              <a:t>In the SFA paper, they measure success as DAC direction matching, and if we do so for 231 to 10A, we have 6 successful perturbations. </a:t>
            </a:r>
          </a:p>
        </p:txBody>
      </p:sp>
    </p:spTree>
    <p:extLst>
      <p:ext uri="{BB962C8B-B14F-4D97-AF65-F5344CB8AC3E}">
        <p14:creationId xmlns:p14="http://schemas.microsoft.com/office/powerpoint/2010/main" val="464599762"/>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Construction of Intracellular Signaling Network"/>
          <p:cNvSpPr txBox="1"/>
          <p:nvPr/>
        </p:nvSpPr>
        <p:spPr>
          <a:xfrm>
            <a:off x="982685" y="2650836"/>
            <a:ext cx="10152182" cy="64633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rIns="45719">
            <a:spAutoFit/>
          </a:bodyPr>
          <a:lstStyle>
            <a:lvl1pPr>
              <a:defRPr sz="3600" b="1">
                <a:solidFill>
                  <a:srgbClr val="106BCE"/>
                </a:solidFill>
                <a:latin typeface="+mn-lt"/>
                <a:ea typeface="+mn-ea"/>
                <a:cs typeface="+mn-cs"/>
                <a:sym typeface="Helvetica"/>
              </a:defRPr>
            </a:lvl1pPr>
          </a:lstStyle>
          <a:p>
            <a:pPr algn="ctr"/>
            <a:r>
              <a:rPr lang="en-US" dirty="0"/>
              <a:t>Feedback Vertex Set Control</a:t>
            </a:r>
            <a:endParaRPr dirty="0"/>
          </a:p>
        </p:txBody>
      </p:sp>
      <p:sp>
        <p:nvSpPr>
          <p:cNvPr id="4" name="AutoShape 4" descr="thumbs, up icon"/>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241430895"/>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6B4DDCD-1688-1944-A5E5-CD66D6A31D2A}"/>
              </a:ext>
            </a:extLst>
          </p:cNvPr>
          <p:cNvPicPr>
            <a:picLocks noChangeAspect="1"/>
          </p:cNvPicPr>
          <p:nvPr/>
        </p:nvPicPr>
        <p:blipFill rotWithShape="1">
          <a:blip r:embed="rId2"/>
          <a:srcRect b="19243"/>
          <a:stretch/>
        </p:blipFill>
        <p:spPr>
          <a:xfrm>
            <a:off x="4651953" y="0"/>
            <a:ext cx="6870147" cy="6858000"/>
          </a:xfrm>
          <a:prstGeom prst="rect">
            <a:avLst/>
          </a:prstGeom>
        </p:spPr>
      </p:pic>
      <p:sp>
        <p:nvSpPr>
          <p:cNvPr id="4" name="TextBox 3">
            <a:extLst>
              <a:ext uri="{FF2B5EF4-FFF2-40B4-BE49-F238E27FC236}">
                <a16:creationId xmlns:a16="http://schemas.microsoft.com/office/drawing/2014/main" id="{848522BA-2757-9D42-A5F1-18AD040E08CF}"/>
              </a:ext>
            </a:extLst>
          </p:cNvPr>
          <p:cNvSpPr txBox="1"/>
          <p:nvPr/>
        </p:nvSpPr>
        <p:spPr>
          <a:xfrm>
            <a:off x="810491" y="1122218"/>
            <a:ext cx="3356263" cy="20928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sz="13000" dirty="0">
                <a:solidFill>
                  <a:srgbClr val="106BCE"/>
                </a:solidFill>
              </a:rPr>
              <a:t>80%</a:t>
            </a:r>
            <a:endParaRPr kumimoji="0" lang="en-US" sz="13000" b="0" i="0" u="none" strike="noStrike" cap="none" spc="0" normalizeH="0" baseline="0" dirty="0">
              <a:ln>
                <a:noFill/>
              </a:ln>
              <a:solidFill>
                <a:srgbClr val="106BCE"/>
              </a:solidFill>
              <a:effectLst/>
              <a:uFillTx/>
              <a:sym typeface="Calibri"/>
            </a:endParaRPr>
          </a:p>
        </p:txBody>
      </p:sp>
      <p:sp>
        <p:nvSpPr>
          <p:cNvPr id="5" name="TextBox 4">
            <a:extLst>
              <a:ext uri="{FF2B5EF4-FFF2-40B4-BE49-F238E27FC236}">
                <a16:creationId xmlns:a16="http://schemas.microsoft.com/office/drawing/2014/main" id="{BD24F806-D7AB-4C43-A65D-1C8882C2DB35}"/>
              </a:ext>
            </a:extLst>
          </p:cNvPr>
          <p:cNvSpPr txBox="1"/>
          <p:nvPr/>
        </p:nvSpPr>
        <p:spPr>
          <a:xfrm>
            <a:off x="561110" y="2992582"/>
            <a:ext cx="3366654" cy="923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Calibri"/>
              </a:rPr>
              <a:t>Of clinical trials studying TNBC therapeutics are investigating target combinations</a:t>
            </a:r>
          </a:p>
        </p:txBody>
      </p:sp>
      <p:sp>
        <p:nvSpPr>
          <p:cNvPr id="6" name="Rectangle 5">
            <a:extLst>
              <a:ext uri="{FF2B5EF4-FFF2-40B4-BE49-F238E27FC236}">
                <a16:creationId xmlns:a16="http://schemas.microsoft.com/office/drawing/2014/main" id="{FF6CA676-EF3E-2342-9925-F504D57C82C3}"/>
              </a:ext>
            </a:extLst>
          </p:cNvPr>
          <p:cNvSpPr/>
          <p:nvPr/>
        </p:nvSpPr>
        <p:spPr>
          <a:xfrm>
            <a:off x="517036" y="4613564"/>
            <a:ext cx="3774410" cy="1954381"/>
          </a:xfrm>
          <a:prstGeom prst="rect">
            <a:avLst/>
          </a:prstGeom>
        </p:spPr>
        <p:txBody>
          <a:bodyPr wrap="square">
            <a:spAutoFit/>
          </a:bodyPr>
          <a:lstStyle/>
          <a:p>
            <a:r>
              <a:rPr lang="en-US" sz="2500" dirty="0">
                <a:solidFill>
                  <a:srgbClr val="106BCE"/>
                </a:solidFill>
              </a:rPr>
              <a:t>OBJECTIVE: </a:t>
            </a:r>
            <a:r>
              <a:rPr lang="en-US" sz="2000" dirty="0"/>
              <a:t>Use a systematic approach to identify combinations of therapeutic targets for Claudin-Low Triple Negative Breast Cancer</a:t>
            </a:r>
          </a:p>
          <a:p>
            <a:endParaRPr lang="en-US" dirty="0"/>
          </a:p>
          <a:p>
            <a:endParaRPr lang="en-US" dirty="0"/>
          </a:p>
        </p:txBody>
      </p:sp>
    </p:spTree>
    <p:extLst>
      <p:ext uri="{BB962C8B-B14F-4D97-AF65-F5344CB8AC3E}">
        <p14:creationId xmlns:p14="http://schemas.microsoft.com/office/powerpoint/2010/main" val="307957650"/>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half" idx="1"/>
          </p:nvPr>
        </p:nvSpPr>
        <p:spPr>
          <a:xfrm>
            <a:off x="354874" y="858973"/>
            <a:ext cx="11114314" cy="1270272"/>
          </a:xfrm>
        </p:spPr>
        <p:txBody>
          <a:bodyPr/>
          <a:lstStyle/>
          <a:p>
            <a:pPr marL="0" indent="0">
              <a:buNone/>
            </a:pPr>
            <a:r>
              <a:rPr lang="en-US" dirty="0">
                <a:latin typeface="+mn-lt"/>
              </a:rPr>
              <a:t>A system is </a:t>
            </a:r>
            <a:r>
              <a:rPr lang="en-US" b="1" dirty="0">
                <a:latin typeface="+mn-lt"/>
              </a:rPr>
              <a:t>controllable</a:t>
            </a:r>
            <a:r>
              <a:rPr lang="en-US" dirty="0">
                <a:latin typeface="+mn-lt"/>
              </a:rPr>
              <a:t> if it can be driven from any initial state to any desired final state in finite time</a:t>
            </a:r>
          </a:p>
          <a:p>
            <a:pPr marL="0" indent="0">
              <a:buNone/>
            </a:pPr>
            <a:endParaRPr lang="en-US" dirty="0">
              <a:latin typeface="+mn-lt"/>
            </a:endParaRPr>
          </a:p>
        </p:txBody>
      </p:sp>
      <p:sp>
        <p:nvSpPr>
          <p:cNvPr id="4" name="Construction of Intracellular Signaling Network"/>
          <p:cNvSpPr txBox="1"/>
          <p:nvPr/>
        </p:nvSpPr>
        <p:spPr>
          <a:xfrm>
            <a:off x="0" y="0"/>
            <a:ext cx="10152182" cy="64633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rIns="45719">
            <a:spAutoFit/>
          </a:bodyPr>
          <a:lstStyle>
            <a:lvl1pPr>
              <a:defRPr sz="3600" b="1">
                <a:solidFill>
                  <a:srgbClr val="106BCE"/>
                </a:solidFill>
                <a:latin typeface="+mn-lt"/>
                <a:ea typeface="+mn-ea"/>
                <a:cs typeface="+mn-cs"/>
                <a:sym typeface="Helvetica"/>
              </a:defRPr>
            </a:lvl1pPr>
          </a:lstStyle>
          <a:p>
            <a:r>
              <a:rPr lang="en-US" dirty="0"/>
              <a:t>Control of Systems</a:t>
            </a:r>
            <a:endParaRPr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34971" y="1999942"/>
            <a:ext cx="6129540" cy="3148590"/>
          </a:xfrm>
          <a:prstGeom prst="rect">
            <a:avLst/>
          </a:prstGeom>
        </p:spPr>
      </p:pic>
      <p:cxnSp>
        <p:nvCxnSpPr>
          <p:cNvPr id="11" name="Straight Arrow Connector 10"/>
          <p:cNvCxnSpPr/>
          <p:nvPr/>
        </p:nvCxnSpPr>
        <p:spPr>
          <a:xfrm flipH="1">
            <a:off x="5708470" y="1999942"/>
            <a:ext cx="2664821" cy="129303"/>
          </a:xfrm>
          <a:prstGeom prst="straightConnector1">
            <a:avLst/>
          </a:prstGeom>
          <a:noFill/>
          <a:ln w="12700" cap="flat">
            <a:solidFill>
              <a:schemeClr val="accent1"/>
            </a:solidFill>
            <a:prstDash val="solid"/>
            <a:miter lim="800000"/>
            <a:tailEnd type="triangle"/>
          </a:ln>
          <a:effectLst/>
          <a:sp3d/>
        </p:spPr>
        <p:style>
          <a:lnRef idx="0">
            <a:scrgbClr r="0" g="0" b="0"/>
          </a:lnRef>
          <a:fillRef idx="0">
            <a:scrgbClr r="0" g="0" b="0"/>
          </a:fillRef>
          <a:effectRef idx="0">
            <a:scrgbClr r="0" g="0" b="0"/>
          </a:effectRef>
          <a:fontRef idx="none"/>
        </p:style>
      </p:cxnSp>
      <p:cxnSp>
        <p:nvCxnSpPr>
          <p:cNvPr id="13" name="Straight Arrow Connector 12"/>
          <p:cNvCxnSpPr/>
          <p:nvPr/>
        </p:nvCxnSpPr>
        <p:spPr>
          <a:xfrm flipH="1" flipV="1">
            <a:off x="7641771" y="3879670"/>
            <a:ext cx="1698172" cy="2016425"/>
          </a:xfrm>
          <a:prstGeom prst="straightConnector1">
            <a:avLst/>
          </a:prstGeom>
          <a:noFill/>
          <a:ln w="12700" cap="flat">
            <a:solidFill>
              <a:schemeClr val="accent1"/>
            </a:solidFill>
            <a:prstDash val="solid"/>
            <a:miter lim="800000"/>
            <a:tailEnd type="triangle"/>
          </a:ln>
          <a:effectLst/>
          <a:sp3d/>
        </p:spPr>
        <p:style>
          <a:lnRef idx="0">
            <a:scrgbClr r="0" g="0" b="0"/>
          </a:lnRef>
          <a:fillRef idx="0">
            <a:scrgbClr r="0" g="0" b="0"/>
          </a:fillRef>
          <a:effectRef idx="0">
            <a:scrgbClr r="0" g="0" b="0"/>
          </a:effectRef>
          <a:fontRef idx="none"/>
        </p:style>
      </p:cxnSp>
      <p:cxnSp>
        <p:nvCxnSpPr>
          <p:cNvPr id="15" name="Straight Arrow Connector 14"/>
          <p:cNvCxnSpPr/>
          <p:nvPr/>
        </p:nvCxnSpPr>
        <p:spPr>
          <a:xfrm flipH="1" flipV="1">
            <a:off x="6531429" y="4219304"/>
            <a:ext cx="1472578" cy="1690140"/>
          </a:xfrm>
          <a:prstGeom prst="straightConnector1">
            <a:avLst/>
          </a:prstGeom>
          <a:noFill/>
          <a:ln w="12700" cap="flat">
            <a:solidFill>
              <a:schemeClr val="accent1"/>
            </a:solidFill>
            <a:prstDash val="solid"/>
            <a:miter lim="800000"/>
            <a:tailEnd type="triangle"/>
          </a:ln>
          <a:effectLst/>
          <a:sp3d/>
        </p:spPr>
        <p:style>
          <a:lnRef idx="0">
            <a:scrgbClr r="0" g="0" b="0"/>
          </a:lnRef>
          <a:fillRef idx="0">
            <a:scrgbClr r="0" g="0" b="0"/>
          </a:fillRef>
          <a:effectRef idx="0">
            <a:scrgbClr r="0" g="0" b="0"/>
          </a:effectRef>
          <a:fontRef idx="none"/>
        </p:style>
      </p:cxnSp>
      <p:cxnSp>
        <p:nvCxnSpPr>
          <p:cNvPr id="17" name="Straight Arrow Connector 16"/>
          <p:cNvCxnSpPr/>
          <p:nvPr/>
        </p:nvCxnSpPr>
        <p:spPr>
          <a:xfrm flipH="1" flipV="1">
            <a:off x="6244046" y="4362995"/>
            <a:ext cx="548640" cy="1602849"/>
          </a:xfrm>
          <a:prstGeom prst="straightConnector1">
            <a:avLst/>
          </a:prstGeom>
          <a:noFill/>
          <a:ln w="12700" cap="flat">
            <a:solidFill>
              <a:schemeClr val="accent1"/>
            </a:solidFill>
            <a:prstDash val="solid"/>
            <a:miter lim="800000"/>
            <a:tailEnd type="triangle"/>
          </a:ln>
          <a:effectLst/>
          <a:sp3d/>
        </p:spPr>
        <p:style>
          <a:lnRef idx="0">
            <a:scrgbClr r="0" g="0" b="0"/>
          </a:lnRef>
          <a:fillRef idx="0">
            <a:scrgbClr r="0" g="0" b="0"/>
          </a:fillRef>
          <a:effectRef idx="0">
            <a:scrgbClr r="0" g="0" b="0"/>
          </a:effectRef>
          <a:fontRef idx="none"/>
        </p:style>
      </p:cxnSp>
      <p:cxnSp>
        <p:nvCxnSpPr>
          <p:cNvPr id="19" name="Straight Arrow Connector 18"/>
          <p:cNvCxnSpPr/>
          <p:nvPr/>
        </p:nvCxnSpPr>
        <p:spPr>
          <a:xfrm flipV="1">
            <a:off x="1698172" y="3892732"/>
            <a:ext cx="2325188" cy="2034254"/>
          </a:xfrm>
          <a:prstGeom prst="straightConnector1">
            <a:avLst/>
          </a:prstGeom>
          <a:noFill/>
          <a:ln w="12700" cap="flat">
            <a:solidFill>
              <a:schemeClr val="accent1"/>
            </a:solidFill>
            <a:prstDash val="solid"/>
            <a:miter lim="800000"/>
            <a:tailEnd type="triangle"/>
          </a:ln>
          <a:effectLst/>
          <a:sp3d/>
        </p:spPr>
        <p:style>
          <a:lnRef idx="0">
            <a:scrgbClr r="0" g="0" b="0"/>
          </a:lnRef>
          <a:fillRef idx="0">
            <a:scrgbClr r="0" g="0" b="0"/>
          </a:fillRef>
          <a:effectRef idx="0">
            <a:scrgbClr r="0" g="0" b="0"/>
          </a:effectRef>
          <a:fontRef idx="none"/>
        </p:style>
      </p:cxnSp>
      <p:cxnSp>
        <p:nvCxnSpPr>
          <p:cNvPr id="21" name="Straight Arrow Connector 20"/>
          <p:cNvCxnSpPr/>
          <p:nvPr/>
        </p:nvCxnSpPr>
        <p:spPr>
          <a:xfrm flipV="1">
            <a:off x="2860766" y="4010297"/>
            <a:ext cx="1524830" cy="1916689"/>
          </a:xfrm>
          <a:prstGeom prst="straightConnector1">
            <a:avLst/>
          </a:prstGeom>
          <a:noFill/>
          <a:ln w="12700" cap="flat">
            <a:solidFill>
              <a:schemeClr val="accent1"/>
            </a:solidFill>
            <a:prstDash val="solid"/>
            <a:miter lim="800000"/>
            <a:tailEnd type="triangle"/>
          </a:ln>
          <a:effectLst/>
          <a:sp3d/>
        </p:spPr>
        <p:style>
          <a:lnRef idx="0">
            <a:scrgbClr r="0" g="0" b="0"/>
          </a:lnRef>
          <a:fillRef idx="0">
            <a:scrgbClr r="0" g="0" b="0"/>
          </a:fillRef>
          <a:effectRef idx="0">
            <a:scrgbClr r="0" g="0" b="0"/>
          </a:effectRef>
          <a:fontRef idx="none"/>
        </p:style>
      </p:cxnSp>
      <p:sp>
        <p:nvSpPr>
          <p:cNvPr id="22" name="Rectangle 21"/>
          <p:cNvSpPr/>
          <p:nvPr/>
        </p:nvSpPr>
        <p:spPr>
          <a:xfrm>
            <a:off x="1554480" y="5896095"/>
            <a:ext cx="8464731" cy="369330"/>
          </a:xfrm>
          <a:prstGeom prst="rect">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Calibri"/>
              </a:rPr>
              <a:t>Final</a:t>
            </a:r>
            <a:r>
              <a:rPr kumimoji="0" lang="en-US" sz="1800" b="0" i="0" u="none" strike="noStrike" cap="none" spc="0" normalizeH="0" dirty="0">
                <a:ln>
                  <a:noFill/>
                </a:ln>
                <a:solidFill>
                  <a:srgbClr val="000000"/>
                </a:solidFill>
                <a:effectLst/>
                <a:uFillTx/>
                <a:latin typeface="+mj-lt"/>
                <a:ea typeface="+mj-ea"/>
                <a:cs typeface="+mj-cs"/>
                <a:sym typeface="Calibri"/>
              </a:rPr>
              <a:t> (steady state) attractors</a:t>
            </a:r>
            <a:endParaRPr kumimoji="0" lang="en-US" sz="1800" b="0" i="0" u="none" strike="noStrike" cap="none" spc="0" normalizeH="0" baseline="0" dirty="0">
              <a:ln>
                <a:noFill/>
              </a:ln>
              <a:solidFill>
                <a:srgbClr val="000000"/>
              </a:solidFill>
              <a:effectLst/>
              <a:uFillTx/>
              <a:latin typeface="+mj-lt"/>
              <a:ea typeface="+mj-ea"/>
              <a:cs typeface="+mj-cs"/>
              <a:sym typeface="Calibri"/>
            </a:endParaRPr>
          </a:p>
        </p:txBody>
      </p:sp>
      <p:sp>
        <p:nvSpPr>
          <p:cNvPr id="31" name="TextBox 30"/>
          <p:cNvSpPr txBox="1"/>
          <p:nvPr/>
        </p:nvSpPr>
        <p:spPr>
          <a:xfrm>
            <a:off x="8390967" y="1811580"/>
            <a:ext cx="2220686"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Calibri"/>
              </a:rPr>
              <a:t>Initial</a:t>
            </a:r>
            <a:r>
              <a:rPr kumimoji="0" lang="en-US" sz="1800" b="0" i="0" u="none" strike="noStrike" cap="none" spc="0" normalizeH="0" dirty="0">
                <a:ln>
                  <a:noFill/>
                </a:ln>
                <a:solidFill>
                  <a:srgbClr val="000000"/>
                </a:solidFill>
                <a:effectLst/>
                <a:uFillTx/>
                <a:latin typeface="+mj-lt"/>
                <a:ea typeface="+mj-ea"/>
                <a:cs typeface="+mj-cs"/>
                <a:sym typeface="Calibri"/>
              </a:rPr>
              <a:t> state</a:t>
            </a:r>
            <a:endParaRPr kumimoji="0" lang="en-US" sz="1800" b="0" i="0" u="none" strike="noStrike" cap="none" spc="0" normalizeH="0" baseline="0" dirty="0">
              <a:ln>
                <a:noFill/>
              </a:ln>
              <a:solidFill>
                <a:srgbClr val="000000"/>
              </a:solidFill>
              <a:effectLst/>
              <a:uFillTx/>
              <a:latin typeface="+mj-lt"/>
              <a:ea typeface="+mj-ea"/>
              <a:cs typeface="+mj-cs"/>
              <a:sym typeface="Calibri"/>
            </a:endParaRPr>
          </a:p>
        </p:txBody>
      </p:sp>
    </p:spTree>
    <p:extLst>
      <p:ext uri="{BB962C8B-B14F-4D97-AF65-F5344CB8AC3E}">
        <p14:creationId xmlns:p14="http://schemas.microsoft.com/office/powerpoint/2010/main" val="2312531706"/>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half" idx="1"/>
          </p:nvPr>
        </p:nvSpPr>
        <p:spPr>
          <a:xfrm>
            <a:off x="341812" y="646331"/>
            <a:ext cx="11114314" cy="4351338"/>
          </a:xfrm>
        </p:spPr>
        <p:txBody>
          <a:bodyPr>
            <a:normAutofit/>
          </a:bodyPr>
          <a:lstStyle/>
          <a:p>
            <a:pPr marL="0" indent="0">
              <a:buNone/>
            </a:pPr>
            <a:r>
              <a:rPr lang="en-US" sz="2400" dirty="0">
                <a:latin typeface="+mn-lt"/>
              </a:rPr>
              <a:t>Model the system as A and B</a:t>
            </a:r>
          </a:p>
          <a:p>
            <a:pPr lvl="1"/>
            <a:r>
              <a:rPr lang="en-US" sz="2400" dirty="0">
                <a:latin typeface="+mn-lt"/>
              </a:rPr>
              <a:t>A= nodes</a:t>
            </a:r>
          </a:p>
          <a:p>
            <a:pPr lvl="1"/>
            <a:r>
              <a:rPr lang="en-US" sz="2400" dirty="0">
                <a:latin typeface="+mn-lt"/>
              </a:rPr>
              <a:t>B= inputs (blue)</a:t>
            </a:r>
          </a:p>
          <a:p>
            <a:pPr marL="0" indent="0">
              <a:buNone/>
            </a:pPr>
            <a:r>
              <a:rPr lang="en-US" sz="2400" b="1" dirty="0">
                <a:latin typeface="+mn-lt"/>
              </a:rPr>
              <a:t>Theory: </a:t>
            </a:r>
            <a:r>
              <a:rPr lang="en-US" sz="2400" dirty="0">
                <a:latin typeface="+mn-lt"/>
              </a:rPr>
              <a:t>The system (A,B) is </a:t>
            </a:r>
            <a:r>
              <a:rPr lang="en-US" sz="2400" b="1" dirty="0">
                <a:latin typeface="+mn-lt"/>
              </a:rPr>
              <a:t>structurally controllable </a:t>
            </a:r>
            <a:r>
              <a:rPr lang="en-US" sz="2400" dirty="0">
                <a:latin typeface="+mn-lt"/>
              </a:rPr>
              <a:t>if it is possible to fix the free parameters in A,B to certain values so that the obtained system (A,B) is controllable in the usual sense (math proof)</a:t>
            </a:r>
          </a:p>
          <a:p>
            <a:pPr marL="495300" lvl="1" indent="0">
              <a:buNone/>
            </a:pPr>
            <a:r>
              <a:rPr lang="en-US" sz="2400" dirty="0" err="1">
                <a:latin typeface="+mn-lt"/>
              </a:rPr>
              <a:t>i</a:t>
            </a:r>
            <a:r>
              <a:rPr lang="en-US" sz="2400" dirty="0">
                <a:latin typeface="+mn-lt"/>
              </a:rPr>
              <a:t>. the directed graph (digraph) G(A,B) contains no inaccessible nodes</a:t>
            </a:r>
            <a:br>
              <a:rPr lang="en-US" sz="2400" dirty="0">
                <a:latin typeface="+mn-lt"/>
              </a:rPr>
            </a:br>
            <a:r>
              <a:rPr lang="en-US" sz="2400" dirty="0">
                <a:latin typeface="+mn-lt"/>
              </a:rPr>
              <a:t>ii. The digraph G(A,B) contains no dilation</a:t>
            </a:r>
          </a:p>
          <a:p>
            <a:pPr marL="0" indent="0">
              <a:buNone/>
            </a:pPr>
            <a:endParaRPr lang="en-US" dirty="0"/>
          </a:p>
        </p:txBody>
      </p:sp>
      <p:sp>
        <p:nvSpPr>
          <p:cNvPr id="4" name="Construction of Intracellular Signaling Network"/>
          <p:cNvSpPr txBox="1"/>
          <p:nvPr/>
        </p:nvSpPr>
        <p:spPr>
          <a:xfrm>
            <a:off x="0" y="0"/>
            <a:ext cx="10152182" cy="64633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rIns="45719">
            <a:spAutoFit/>
          </a:bodyPr>
          <a:lstStyle>
            <a:lvl1pPr>
              <a:defRPr sz="3600" b="1">
                <a:solidFill>
                  <a:srgbClr val="106BCE"/>
                </a:solidFill>
                <a:latin typeface="+mn-lt"/>
                <a:ea typeface="+mn-ea"/>
                <a:cs typeface="+mn-cs"/>
                <a:sym typeface="Helvetica"/>
              </a:defRPr>
            </a:lvl1pPr>
          </a:lstStyle>
          <a:p>
            <a:r>
              <a:rPr lang="en-US" dirty="0"/>
              <a:t>Structural Control Theory – Lin 1973</a:t>
            </a:r>
            <a:endParaRPr dirty="0"/>
          </a:p>
        </p:txBody>
      </p:sp>
      <p:pic>
        <p:nvPicPr>
          <p:cNvPr id="6" name="Picture 5"/>
          <p:cNvPicPr>
            <a:picLocks noChangeAspect="1"/>
          </p:cNvPicPr>
          <p:nvPr/>
        </p:nvPicPr>
        <p:blipFill>
          <a:blip r:embed="rId2"/>
          <a:stretch>
            <a:fillRect/>
          </a:stretch>
        </p:blipFill>
        <p:spPr>
          <a:xfrm>
            <a:off x="7898486" y="4106861"/>
            <a:ext cx="4293514" cy="2659699"/>
          </a:xfrm>
          <a:prstGeom prst="rect">
            <a:avLst/>
          </a:prstGeom>
        </p:spPr>
      </p:pic>
      <p:pic>
        <p:nvPicPr>
          <p:cNvPr id="7" name="Picture 6"/>
          <p:cNvPicPr>
            <a:picLocks noChangeAspect="1"/>
          </p:cNvPicPr>
          <p:nvPr/>
        </p:nvPicPr>
        <p:blipFill>
          <a:blip r:embed="rId3"/>
          <a:stretch>
            <a:fillRect/>
          </a:stretch>
        </p:blipFill>
        <p:spPr>
          <a:xfrm>
            <a:off x="224343" y="4253568"/>
            <a:ext cx="7674143" cy="1183142"/>
          </a:xfrm>
          <a:prstGeom prst="rect">
            <a:avLst/>
          </a:prstGeom>
          <a:ln>
            <a:solidFill>
              <a:schemeClr val="tx1"/>
            </a:solidFill>
          </a:ln>
        </p:spPr>
      </p:pic>
    </p:spTree>
    <p:extLst>
      <p:ext uri="{BB962C8B-B14F-4D97-AF65-F5344CB8AC3E}">
        <p14:creationId xmlns:p14="http://schemas.microsoft.com/office/powerpoint/2010/main" val="4153827637"/>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half" idx="1"/>
          </p:nvPr>
        </p:nvSpPr>
        <p:spPr>
          <a:xfrm>
            <a:off x="0" y="1368425"/>
            <a:ext cx="8085909" cy="3556272"/>
          </a:xfrm>
        </p:spPr>
        <p:txBody>
          <a:bodyPr>
            <a:normAutofit lnSpcReduction="10000"/>
          </a:bodyPr>
          <a:lstStyle/>
          <a:p>
            <a:pPr marL="0" indent="0">
              <a:buNone/>
            </a:pPr>
            <a:r>
              <a:rPr lang="en-US" dirty="0">
                <a:latin typeface="+mn-lt"/>
              </a:rPr>
              <a:t>Any </a:t>
            </a:r>
            <a:r>
              <a:rPr lang="en-US" b="1" dirty="0">
                <a:latin typeface="+mn-lt"/>
              </a:rPr>
              <a:t>FVS</a:t>
            </a:r>
            <a:r>
              <a:rPr lang="en-US" dirty="0">
                <a:latin typeface="+mn-lt"/>
              </a:rPr>
              <a:t> of a regulatory network is a set of determining nodes of the dynamics on the network. Observation of the FVS is necessary to faithfully reconstruct all trajectories in the global attractor.</a:t>
            </a:r>
          </a:p>
          <a:p>
            <a:pPr marL="0" indent="0">
              <a:buNone/>
            </a:pPr>
            <a:endParaRPr lang="en-US" dirty="0">
              <a:latin typeface="+mn-lt"/>
            </a:endParaRPr>
          </a:p>
          <a:p>
            <a:pPr marL="0" indent="0">
              <a:buNone/>
            </a:pPr>
            <a:r>
              <a:rPr lang="en-US" dirty="0">
                <a:latin typeface="+mn-lt"/>
              </a:rPr>
              <a:t>A </a:t>
            </a:r>
            <a:r>
              <a:rPr lang="en-US" b="1" dirty="0">
                <a:latin typeface="+mn-lt"/>
              </a:rPr>
              <a:t>FVS</a:t>
            </a:r>
            <a:r>
              <a:rPr lang="en-US" dirty="0">
                <a:latin typeface="+mn-lt"/>
              </a:rPr>
              <a:t> is a </a:t>
            </a:r>
            <a:r>
              <a:rPr lang="en-US" b="1" dirty="0">
                <a:latin typeface="+mn-lt"/>
              </a:rPr>
              <a:t>subset of vertices </a:t>
            </a:r>
            <a:r>
              <a:rPr lang="en-US" dirty="0">
                <a:latin typeface="+mn-lt"/>
              </a:rPr>
              <a:t>in a directed graph, </a:t>
            </a:r>
            <a:r>
              <a:rPr lang="en-US" b="1" dirty="0">
                <a:latin typeface="+mn-lt"/>
              </a:rPr>
              <a:t>such that the removal </a:t>
            </a:r>
            <a:r>
              <a:rPr lang="en-US" dirty="0">
                <a:latin typeface="+mn-lt"/>
              </a:rPr>
              <a:t>of the set </a:t>
            </a:r>
            <a:r>
              <a:rPr lang="en-US" b="1" dirty="0">
                <a:latin typeface="+mn-lt"/>
              </a:rPr>
              <a:t>leaves the graph without directed cycles</a:t>
            </a:r>
          </a:p>
        </p:txBody>
      </p:sp>
      <p:sp>
        <p:nvSpPr>
          <p:cNvPr id="4" name="Construction of Intracellular Signaling Network"/>
          <p:cNvSpPr txBox="1"/>
          <p:nvPr/>
        </p:nvSpPr>
        <p:spPr>
          <a:xfrm>
            <a:off x="0" y="0"/>
            <a:ext cx="10152182" cy="64633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rIns="45719">
            <a:spAutoFit/>
          </a:bodyPr>
          <a:lstStyle>
            <a:lvl1pPr>
              <a:defRPr sz="3600" b="1">
                <a:solidFill>
                  <a:srgbClr val="106BCE"/>
                </a:solidFill>
                <a:latin typeface="+mn-lt"/>
                <a:ea typeface="+mn-ea"/>
                <a:cs typeface="+mn-cs"/>
                <a:sym typeface="Helvetica"/>
              </a:defRPr>
            </a:lvl1pPr>
          </a:lstStyle>
          <a:p>
            <a:r>
              <a:rPr lang="en-US" dirty="0"/>
              <a:t>Mochizuki 2013- Feedback Vector Set</a:t>
            </a:r>
            <a:endParaRPr dirty="0"/>
          </a:p>
        </p:txBody>
      </p:sp>
      <p:pic>
        <p:nvPicPr>
          <p:cNvPr id="5" name="Picture 4"/>
          <p:cNvPicPr>
            <a:picLocks noChangeAspect="1"/>
          </p:cNvPicPr>
          <p:nvPr/>
        </p:nvPicPr>
        <p:blipFill>
          <a:blip r:embed="rId2"/>
          <a:stretch>
            <a:fillRect/>
          </a:stretch>
        </p:blipFill>
        <p:spPr>
          <a:xfrm>
            <a:off x="7874120" y="813460"/>
            <a:ext cx="4317880" cy="2661707"/>
          </a:xfrm>
          <a:prstGeom prst="rect">
            <a:avLst/>
          </a:prstGeom>
        </p:spPr>
      </p:pic>
      <p:pic>
        <p:nvPicPr>
          <p:cNvPr id="8" name="Picture 7"/>
          <p:cNvPicPr>
            <a:picLocks noChangeAspect="1"/>
          </p:cNvPicPr>
          <p:nvPr/>
        </p:nvPicPr>
        <p:blipFill>
          <a:blip r:embed="rId2"/>
          <a:stretch>
            <a:fillRect/>
          </a:stretch>
        </p:blipFill>
        <p:spPr>
          <a:xfrm>
            <a:off x="7874120" y="3642296"/>
            <a:ext cx="4317880" cy="2661707"/>
          </a:xfrm>
          <a:prstGeom prst="rect">
            <a:avLst/>
          </a:prstGeom>
        </p:spPr>
      </p:pic>
      <p:sp>
        <p:nvSpPr>
          <p:cNvPr id="10" name="Hexagon 9"/>
          <p:cNvSpPr/>
          <p:nvPr/>
        </p:nvSpPr>
        <p:spPr>
          <a:xfrm rot="19996200">
            <a:off x="9409243" y="4093040"/>
            <a:ext cx="1247632" cy="1285991"/>
          </a:xfrm>
          <a:prstGeom prst="hexagon">
            <a:avLst/>
          </a:prstGeom>
          <a:solidFill>
            <a:srgbClr val="FFFFFF"/>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Calibri"/>
            </a:endParaRPr>
          </a:p>
        </p:txBody>
      </p:sp>
      <p:pic>
        <p:nvPicPr>
          <p:cNvPr id="11" name="Picture 10"/>
          <p:cNvPicPr>
            <a:picLocks noChangeAspect="1"/>
          </p:cNvPicPr>
          <p:nvPr/>
        </p:nvPicPr>
        <p:blipFill>
          <a:blip r:embed="rId3"/>
          <a:stretch>
            <a:fillRect/>
          </a:stretch>
        </p:blipFill>
        <p:spPr>
          <a:xfrm>
            <a:off x="103999" y="5110250"/>
            <a:ext cx="7666122" cy="1522351"/>
          </a:xfrm>
          <a:prstGeom prst="rect">
            <a:avLst/>
          </a:prstGeom>
          <a:ln>
            <a:solidFill>
              <a:schemeClr val="tx1"/>
            </a:solidFill>
          </a:ln>
        </p:spPr>
      </p:pic>
    </p:spTree>
    <p:extLst>
      <p:ext uri="{BB962C8B-B14F-4D97-AF65-F5344CB8AC3E}">
        <p14:creationId xmlns:p14="http://schemas.microsoft.com/office/powerpoint/2010/main" val="3432287285"/>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struction of Intracellular Signaling Network"/>
          <p:cNvSpPr txBox="1"/>
          <p:nvPr/>
        </p:nvSpPr>
        <p:spPr>
          <a:xfrm>
            <a:off x="0" y="0"/>
            <a:ext cx="10152182" cy="64633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rIns="45719">
            <a:spAutoFit/>
          </a:bodyPr>
          <a:lstStyle>
            <a:lvl1pPr>
              <a:defRPr sz="3600" b="1">
                <a:solidFill>
                  <a:srgbClr val="106BCE"/>
                </a:solidFill>
                <a:latin typeface="+mn-lt"/>
                <a:ea typeface="+mn-ea"/>
                <a:cs typeface="+mn-cs"/>
                <a:sym typeface="Helvetica"/>
              </a:defRPr>
            </a:lvl1pPr>
          </a:lstStyle>
          <a:p>
            <a:r>
              <a:rPr lang="en-US" dirty="0" err="1"/>
              <a:t>Zanudo</a:t>
            </a:r>
            <a:r>
              <a:rPr lang="en-US" dirty="0"/>
              <a:t> 2017- Feedback Vector Set Control</a:t>
            </a:r>
            <a:endParaRPr dirty="0"/>
          </a:p>
        </p:txBody>
      </p:sp>
      <p:pic>
        <p:nvPicPr>
          <p:cNvPr id="6" name="Picture 5"/>
          <p:cNvPicPr>
            <a:picLocks noChangeAspect="1"/>
          </p:cNvPicPr>
          <p:nvPr/>
        </p:nvPicPr>
        <p:blipFill>
          <a:blip r:embed="rId2"/>
          <a:stretch>
            <a:fillRect/>
          </a:stretch>
        </p:blipFill>
        <p:spPr>
          <a:xfrm>
            <a:off x="4172613" y="646331"/>
            <a:ext cx="8019387" cy="6014540"/>
          </a:xfrm>
          <a:prstGeom prst="rect">
            <a:avLst/>
          </a:prstGeom>
        </p:spPr>
      </p:pic>
      <p:pic>
        <p:nvPicPr>
          <p:cNvPr id="7" name="Picture 6"/>
          <p:cNvPicPr>
            <a:picLocks noChangeAspect="1"/>
          </p:cNvPicPr>
          <p:nvPr/>
        </p:nvPicPr>
        <p:blipFill>
          <a:blip r:embed="rId3"/>
          <a:stretch>
            <a:fillRect/>
          </a:stretch>
        </p:blipFill>
        <p:spPr>
          <a:xfrm>
            <a:off x="130629" y="1997202"/>
            <a:ext cx="6106886" cy="1361844"/>
          </a:xfrm>
          <a:prstGeom prst="rect">
            <a:avLst/>
          </a:prstGeom>
          <a:ln>
            <a:solidFill>
              <a:schemeClr val="tx1"/>
            </a:solidFill>
          </a:ln>
        </p:spPr>
      </p:pic>
    </p:spTree>
    <p:extLst>
      <p:ext uri="{BB962C8B-B14F-4D97-AF65-F5344CB8AC3E}">
        <p14:creationId xmlns:p14="http://schemas.microsoft.com/office/powerpoint/2010/main" val="2312817623"/>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73339" y="1453138"/>
            <a:ext cx="8318661" cy="5404862"/>
          </a:xfrm>
          <a:prstGeom prst="rect">
            <a:avLst/>
          </a:prstGeom>
        </p:spPr>
      </p:pic>
      <p:sp>
        <p:nvSpPr>
          <p:cNvPr id="11" name="Construction of Intracellular Signaling Network"/>
          <p:cNvSpPr txBox="1"/>
          <p:nvPr/>
        </p:nvSpPr>
        <p:spPr>
          <a:xfrm>
            <a:off x="0" y="0"/>
            <a:ext cx="10152182" cy="64633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rIns="45719">
            <a:spAutoFit/>
          </a:bodyPr>
          <a:lstStyle>
            <a:lvl1pPr>
              <a:defRPr sz="3600" b="1">
                <a:solidFill>
                  <a:srgbClr val="106BCE"/>
                </a:solidFill>
                <a:latin typeface="+mn-lt"/>
                <a:ea typeface="+mn-ea"/>
                <a:cs typeface="+mn-cs"/>
                <a:sym typeface="Helvetica"/>
              </a:defRPr>
            </a:lvl1pPr>
          </a:lstStyle>
          <a:p>
            <a:r>
              <a:rPr lang="en-US" dirty="0"/>
              <a:t>In our Context:</a:t>
            </a:r>
            <a:endParaRPr dirty="0"/>
          </a:p>
        </p:txBody>
      </p:sp>
      <p:sp>
        <p:nvSpPr>
          <p:cNvPr id="12" name="Text Placeholder 2"/>
          <p:cNvSpPr>
            <a:spLocks noGrp="1"/>
          </p:cNvSpPr>
          <p:nvPr>
            <p:ph type="body" sz="half" idx="1"/>
          </p:nvPr>
        </p:nvSpPr>
        <p:spPr>
          <a:xfrm>
            <a:off x="1" y="599297"/>
            <a:ext cx="6400800" cy="3556272"/>
          </a:xfrm>
        </p:spPr>
        <p:txBody>
          <a:bodyPr>
            <a:normAutofit/>
          </a:bodyPr>
          <a:lstStyle/>
          <a:p>
            <a:pPr marL="0" indent="0">
              <a:buNone/>
            </a:pPr>
            <a:r>
              <a:rPr lang="en-US" sz="2400" dirty="0">
                <a:latin typeface="+mn-lt"/>
              </a:rPr>
              <a:t>The FC set is capable of steering our network to any steady state attractor (phenotype)- could be hundreds to thousands.</a:t>
            </a:r>
          </a:p>
          <a:p>
            <a:pPr marL="0" indent="0">
              <a:buNone/>
            </a:pPr>
            <a:endParaRPr lang="en-US" sz="2400" dirty="0">
              <a:latin typeface="+mn-lt"/>
            </a:endParaRPr>
          </a:p>
          <a:p>
            <a:pPr marL="0" indent="0">
              <a:buNone/>
            </a:pPr>
            <a:r>
              <a:rPr lang="en-US" sz="2400" dirty="0">
                <a:latin typeface="+mn-lt"/>
              </a:rPr>
              <a:t>We are interested in </a:t>
            </a:r>
            <a:r>
              <a:rPr lang="en-US" sz="2400" b="1" dirty="0">
                <a:latin typeface="+mn-lt"/>
              </a:rPr>
              <a:t>determining the FC set </a:t>
            </a:r>
            <a:r>
              <a:rPr lang="en-US" sz="2400" dirty="0">
                <a:latin typeface="+mn-lt"/>
              </a:rPr>
              <a:t>that </a:t>
            </a:r>
            <a:r>
              <a:rPr lang="en-US" sz="2400" b="1" dirty="0">
                <a:latin typeface="+mn-lt"/>
              </a:rPr>
              <a:t>steers our network </a:t>
            </a:r>
            <a:r>
              <a:rPr lang="en-US" sz="2400" dirty="0">
                <a:latin typeface="+mn-lt"/>
              </a:rPr>
              <a:t>towards the </a:t>
            </a:r>
            <a:r>
              <a:rPr lang="en-US" sz="2400" b="1" dirty="0">
                <a:latin typeface="+mn-lt"/>
              </a:rPr>
              <a:t>sensitive phenotype.</a:t>
            </a:r>
          </a:p>
          <a:p>
            <a:pPr marL="0" indent="0">
              <a:buNone/>
            </a:pPr>
            <a:endParaRPr lang="en-US" sz="2400" b="1" dirty="0">
              <a:latin typeface="+mn-lt"/>
            </a:endParaRPr>
          </a:p>
        </p:txBody>
      </p:sp>
      <p:sp>
        <p:nvSpPr>
          <p:cNvPr id="13" name="TextBox 12"/>
          <p:cNvSpPr txBox="1"/>
          <p:nvPr/>
        </p:nvSpPr>
        <p:spPr>
          <a:xfrm>
            <a:off x="10655301" y="4786569"/>
            <a:ext cx="1693333" cy="276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200" b="0" i="0" u="none" strike="noStrike" cap="none" spc="0" normalizeH="0" baseline="0" dirty="0">
                <a:ln>
                  <a:noFill/>
                </a:ln>
                <a:solidFill>
                  <a:srgbClr val="000000"/>
                </a:solidFill>
                <a:effectLst/>
                <a:uFillTx/>
                <a:latin typeface="+mn-lt"/>
                <a:ea typeface="+mj-ea"/>
                <a:cs typeface="+mj-cs"/>
                <a:sym typeface="Calibri"/>
              </a:rPr>
              <a:t>Resistant phenotype</a:t>
            </a:r>
          </a:p>
        </p:txBody>
      </p:sp>
      <p:sp>
        <p:nvSpPr>
          <p:cNvPr id="15" name="TextBox 14"/>
          <p:cNvSpPr txBox="1"/>
          <p:nvPr/>
        </p:nvSpPr>
        <p:spPr>
          <a:xfrm>
            <a:off x="9457267" y="4977371"/>
            <a:ext cx="1041400" cy="276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200" b="0" i="0" u="none" strike="noStrike" cap="none" spc="0" normalizeH="0" baseline="0" dirty="0">
                <a:ln>
                  <a:noFill/>
                </a:ln>
                <a:solidFill>
                  <a:srgbClr val="000000"/>
                </a:solidFill>
                <a:effectLst/>
                <a:uFillTx/>
                <a:latin typeface="+mn-lt"/>
                <a:ea typeface="+mj-ea"/>
                <a:cs typeface="+mj-cs"/>
                <a:sym typeface="Calibri"/>
              </a:rPr>
              <a:t>Vehicle</a:t>
            </a:r>
          </a:p>
        </p:txBody>
      </p:sp>
      <p:sp>
        <p:nvSpPr>
          <p:cNvPr id="16" name="TextBox 15"/>
          <p:cNvSpPr txBox="1"/>
          <p:nvPr/>
        </p:nvSpPr>
        <p:spPr>
          <a:xfrm>
            <a:off x="8022167" y="4476635"/>
            <a:ext cx="1041400" cy="46166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200" b="0" i="0" u="none" strike="noStrike" cap="none" spc="0" normalizeH="0" baseline="0" dirty="0">
                <a:ln>
                  <a:noFill/>
                </a:ln>
                <a:solidFill>
                  <a:srgbClr val="000000"/>
                </a:solidFill>
                <a:effectLst/>
                <a:uFillTx/>
                <a:latin typeface="+mn-lt"/>
                <a:ea typeface="+mj-ea"/>
                <a:cs typeface="+mj-cs"/>
                <a:sym typeface="Calibri"/>
              </a:rPr>
              <a:t>Sensitive phenotype</a:t>
            </a:r>
          </a:p>
        </p:txBody>
      </p:sp>
      <p:cxnSp>
        <p:nvCxnSpPr>
          <p:cNvPr id="18" name="Straight Arrow Connector 17"/>
          <p:cNvCxnSpPr/>
          <p:nvPr/>
        </p:nvCxnSpPr>
        <p:spPr>
          <a:xfrm flipH="1" flipV="1">
            <a:off x="9711267" y="4606269"/>
            <a:ext cx="46566" cy="457297"/>
          </a:xfrm>
          <a:prstGeom prst="straightConnector1">
            <a:avLst/>
          </a:prstGeom>
          <a:noFill/>
          <a:ln w="12700" cap="flat">
            <a:solidFill>
              <a:schemeClr val="accent1"/>
            </a:solidFill>
            <a:prstDash val="solid"/>
            <a:miter lim="800000"/>
            <a:tailEnd type="triangle"/>
          </a:ln>
          <a:effectLst/>
          <a:sp3d/>
        </p:spPr>
        <p:style>
          <a:lnRef idx="0">
            <a:scrgbClr r="0" g="0" b="0"/>
          </a:lnRef>
          <a:fillRef idx="0">
            <a:scrgbClr r="0" g="0" b="0"/>
          </a:fillRef>
          <a:effectRef idx="0">
            <a:scrgbClr r="0" g="0" b="0"/>
          </a:effectRef>
          <a:fontRef idx="none"/>
        </p:style>
      </p:cxnSp>
      <p:cxnSp>
        <p:nvCxnSpPr>
          <p:cNvPr id="21" name="Straight Arrow Connector 20"/>
          <p:cNvCxnSpPr/>
          <p:nvPr/>
        </p:nvCxnSpPr>
        <p:spPr>
          <a:xfrm flipH="1" flipV="1">
            <a:off x="10977033" y="4652433"/>
            <a:ext cx="389467" cy="194734"/>
          </a:xfrm>
          <a:prstGeom prst="straightConnector1">
            <a:avLst/>
          </a:prstGeom>
          <a:noFill/>
          <a:ln w="12700" cap="flat">
            <a:solidFill>
              <a:schemeClr val="accent1"/>
            </a:solidFill>
            <a:prstDash val="solid"/>
            <a:miter lim="800000"/>
            <a:tailEnd type="triangle"/>
          </a:ln>
          <a:effectLst/>
          <a:sp3d/>
        </p:spPr>
        <p:style>
          <a:lnRef idx="0">
            <a:scrgbClr r="0" g="0" b="0"/>
          </a:lnRef>
          <a:fillRef idx="0">
            <a:scrgbClr r="0" g="0" b="0"/>
          </a:fillRef>
          <a:effectRef idx="0">
            <a:scrgbClr r="0" g="0" b="0"/>
          </a:effectRef>
          <a:fontRef idx="none"/>
        </p:style>
      </p:cxnSp>
      <p:cxnSp>
        <p:nvCxnSpPr>
          <p:cNvPr id="23" name="Straight Arrow Connector 22"/>
          <p:cNvCxnSpPr/>
          <p:nvPr/>
        </p:nvCxnSpPr>
        <p:spPr>
          <a:xfrm flipH="1" flipV="1">
            <a:off x="10841567" y="4707467"/>
            <a:ext cx="258233" cy="173566"/>
          </a:xfrm>
          <a:prstGeom prst="straightConnector1">
            <a:avLst/>
          </a:prstGeom>
          <a:noFill/>
          <a:ln w="12700" cap="flat">
            <a:solidFill>
              <a:schemeClr val="accent1"/>
            </a:solidFill>
            <a:prstDash val="solid"/>
            <a:miter lim="800000"/>
            <a:tailEnd type="triangle"/>
          </a:ln>
          <a:effectLst/>
          <a:sp3d/>
        </p:spPr>
        <p:style>
          <a:lnRef idx="0">
            <a:scrgbClr r="0" g="0" b="0"/>
          </a:lnRef>
          <a:fillRef idx="0">
            <a:scrgbClr r="0" g="0" b="0"/>
          </a:fillRef>
          <a:effectRef idx="0">
            <a:scrgbClr r="0" g="0" b="0"/>
          </a:effectRef>
          <a:fontRef idx="none"/>
        </p:style>
      </p:cxnSp>
      <p:cxnSp>
        <p:nvCxnSpPr>
          <p:cNvPr id="25" name="Straight Arrow Connector 24"/>
          <p:cNvCxnSpPr>
            <a:stCxn id="13" idx="0"/>
          </p:cNvCxnSpPr>
          <p:nvPr/>
        </p:nvCxnSpPr>
        <p:spPr>
          <a:xfrm flipV="1">
            <a:off x="11501968" y="4436034"/>
            <a:ext cx="88899" cy="350535"/>
          </a:xfrm>
          <a:prstGeom prst="straightConnector1">
            <a:avLst/>
          </a:prstGeom>
          <a:noFill/>
          <a:ln w="12700" cap="flat">
            <a:solidFill>
              <a:schemeClr val="accent1"/>
            </a:solidFill>
            <a:prstDash val="solid"/>
            <a:miter lim="800000"/>
            <a:tailEnd type="triangle"/>
          </a:ln>
          <a:effectLst/>
          <a:sp3d/>
        </p:spPr>
        <p:style>
          <a:lnRef idx="0">
            <a:scrgbClr r="0" g="0" b="0"/>
          </a:lnRef>
          <a:fillRef idx="0">
            <a:scrgbClr r="0" g="0" b="0"/>
          </a:fillRef>
          <a:effectRef idx="0">
            <a:scrgbClr r="0" g="0" b="0"/>
          </a:effectRef>
          <a:fontRef idx="none"/>
        </p:style>
      </p:cxnSp>
      <p:cxnSp>
        <p:nvCxnSpPr>
          <p:cNvPr id="27" name="Straight Arrow Connector 26"/>
          <p:cNvCxnSpPr/>
          <p:nvPr/>
        </p:nvCxnSpPr>
        <p:spPr>
          <a:xfrm flipV="1">
            <a:off x="9110134" y="4478867"/>
            <a:ext cx="347133" cy="127402"/>
          </a:xfrm>
          <a:prstGeom prst="straightConnector1">
            <a:avLst/>
          </a:prstGeom>
          <a:noFill/>
          <a:ln w="12700" cap="flat">
            <a:solidFill>
              <a:schemeClr val="accent1"/>
            </a:solidFill>
            <a:prstDash val="solid"/>
            <a:miter lim="800000"/>
            <a:tailEnd type="triangle"/>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1294639834"/>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 name="Introduction"/>
          <p:cNvSpPr txBox="1"/>
          <p:nvPr/>
        </p:nvSpPr>
        <p:spPr>
          <a:xfrm>
            <a:off x="322118" y="163871"/>
            <a:ext cx="3888242" cy="646331"/>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lvl1pPr>
              <a:defRPr sz="3600" b="1">
                <a:solidFill>
                  <a:srgbClr val="106BCE"/>
                </a:solidFill>
                <a:latin typeface="+mn-lt"/>
                <a:ea typeface="+mn-ea"/>
                <a:cs typeface="+mn-cs"/>
                <a:sym typeface="Helvetica"/>
              </a:defRPr>
            </a:lvl1pPr>
          </a:lstStyle>
          <a:p>
            <a:r>
              <a:rPr lang="en-US" dirty="0"/>
              <a:t>Tumor Reversion</a:t>
            </a: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70913" y="7937"/>
            <a:ext cx="816935" cy="609653"/>
          </a:xfrm>
          <a:prstGeom prst="rect">
            <a:avLst/>
          </a:prstGeom>
        </p:spPr>
      </p:pic>
      <p:sp>
        <p:nvSpPr>
          <p:cNvPr id="3" name="Rectangle 2"/>
          <p:cNvSpPr/>
          <p:nvPr/>
        </p:nvSpPr>
        <p:spPr>
          <a:xfrm>
            <a:off x="322118" y="5806844"/>
            <a:ext cx="6096000" cy="1077218"/>
          </a:xfrm>
          <a:prstGeom prst="rect">
            <a:avLst/>
          </a:prstGeom>
        </p:spPr>
        <p:txBody>
          <a:bodyPr>
            <a:spAutoFit/>
          </a:bodyPr>
          <a:lstStyle/>
          <a:p>
            <a:pPr marL="406400" indent="-406400"/>
            <a:r>
              <a:rPr lang="en-US" sz="800" dirty="0">
                <a:latin typeface="Times New Roman" panose="02020603050405020304" pitchFamily="18" charset="0"/>
                <a:ea typeface="Times New Roman" panose="02020603050405020304" pitchFamily="18" charset="0"/>
                <a:cs typeface="Times New Roman" panose="02020603050405020304" pitchFamily="18" charset="0"/>
              </a:rPr>
              <a:t>1. </a:t>
            </a:r>
            <a:r>
              <a:rPr lang="en-US" sz="800" dirty="0" err="1">
                <a:latin typeface="Times New Roman" panose="02020603050405020304" pitchFamily="18" charset="0"/>
                <a:ea typeface="Times New Roman" panose="02020603050405020304" pitchFamily="18" charset="0"/>
                <a:cs typeface="Times New Roman" panose="02020603050405020304" pitchFamily="18" charset="0"/>
              </a:rPr>
              <a:t>Telerman</a:t>
            </a:r>
            <a:r>
              <a:rPr lang="en-US" sz="8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800" i="1" dirty="0">
                <a:latin typeface="Times New Roman" panose="02020603050405020304" pitchFamily="18" charset="0"/>
                <a:ea typeface="Times New Roman" panose="02020603050405020304" pitchFamily="18" charset="0"/>
                <a:cs typeface="Times New Roman" panose="02020603050405020304" pitchFamily="18" charset="0"/>
              </a:rPr>
              <a:t>Nat. Rev. Cancer, </a:t>
            </a:r>
            <a:r>
              <a:rPr lang="en-US" sz="800" dirty="0">
                <a:latin typeface="Times New Roman" panose="02020603050405020304" pitchFamily="18" charset="0"/>
                <a:ea typeface="Times New Roman" panose="02020603050405020304" pitchFamily="18" charset="0"/>
                <a:cs typeface="Times New Roman" panose="02020603050405020304" pitchFamily="18" charset="0"/>
              </a:rPr>
              <a:t>2009</a:t>
            </a:r>
          </a:p>
          <a:p>
            <a:r>
              <a:rPr lang="en-US" sz="800" dirty="0">
                <a:latin typeface="Times New Roman" panose="02020603050405020304" pitchFamily="18" charset="0"/>
                <a:cs typeface="Times New Roman" panose="02020603050405020304" pitchFamily="18" charset="0"/>
              </a:rPr>
              <a:t>2. Chu</a:t>
            </a:r>
            <a:r>
              <a:rPr lang="en-US" sz="800" i="1" dirty="0">
                <a:latin typeface="Times New Roman" panose="02020603050405020304" pitchFamily="18" charset="0"/>
                <a:cs typeface="Times New Roman" panose="02020603050405020304" pitchFamily="18" charset="0"/>
              </a:rPr>
              <a:t>,</a:t>
            </a:r>
            <a:r>
              <a:rPr lang="en-US" sz="800" dirty="0">
                <a:latin typeface="Times New Roman" panose="02020603050405020304" pitchFamily="18" charset="0"/>
                <a:cs typeface="Times New Roman" panose="02020603050405020304" pitchFamily="18" charset="0"/>
              </a:rPr>
              <a:t> </a:t>
            </a:r>
            <a:r>
              <a:rPr lang="en-US" sz="800" i="1" dirty="0" err="1">
                <a:latin typeface="Times New Roman" panose="02020603050405020304" pitchFamily="18" charset="0"/>
                <a:cs typeface="Times New Roman" panose="02020603050405020304" pitchFamily="18" charset="0"/>
              </a:rPr>
              <a:t>PLoS</a:t>
            </a:r>
            <a:r>
              <a:rPr lang="en-US" sz="800" i="1" dirty="0">
                <a:latin typeface="Times New Roman" panose="02020603050405020304" pitchFamily="18" charset="0"/>
                <a:cs typeface="Times New Roman" panose="02020603050405020304" pitchFamily="18" charset="0"/>
              </a:rPr>
              <a:t> One</a:t>
            </a:r>
            <a:r>
              <a:rPr lang="en-US" sz="800" dirty="0">
                <a:latin typeface="Times New Roman" panose="02020603050405020304" pitchFamily="18" charset="0"/>
                <a:cs typeface="Times New Roman" panose="02020603050405020304" pitchFamily="18" charset="0"/>
              </a:rPr>
              <a:t>, 2013</a:t>
            </a:r>
          </a:p>
          <a:p>
            <a:r>
              <a:rPr lang="en-US" sz="800" dirty="0">
                <a:latin typeface="Times New Roman" panose="02020603050405020304" pitchFamily="18" charset="0"/>
                <a:cs typeface="Times New Roman" panose="02020603050405020304" pitchFamily="18" charset="0"/>
              </a:rPr>
              <a:t>3. Chu</a:t>
            </a:r>
            <a:r>
              <a:rPr lang="en-US" sz="800" i="1" dirty="0">
                <a:latin typeface="Times New Roman" panose="02020603050405020304" pitchFamily="18" charset="0"/>
                <a:cs typeface="Times New Roman" panose="02020603050405020304" pitchFamily="18" charset="0"/>
              </a:rPr>
              <a:t>,</a:t>
            </a:r>
            <a:r>
              <a:rPr lang="en-US" sz="800" dirty="0">
                <a:latin typeface="Times New Roman" panose="02020603050405020304" pitchFamily="18" charset="0"/>
                <a:cs typeface="Times New Roman" panose="02020603050405020304" pitchFamily="18" charset="0"/>
              </a:rPr>
              <a:t> </a:t>
            </a:r>
            <a:r>
              <a:rPr lang="en-US" sz="800" i="1" dirty="0">
                <a:latin typeface="Times New Roman" panose="02020603050405020304" pitchFamily="18" charset="0"/>
                <a:cs typeface="Times New Roman" panose="02020603050405020304" pitchFamily="18" charset="0"/>
              </a:rPr>
              <a:t>Oncogene</a:t>
            </a:r>
            <a:r>
              <a:rPr lang="en-US" sz="800" dirty="0">
                <a:latin typeface="Times New Roman" panose="02020603050405020304" pitchFamily="18" charset="0"/>
                <a:cs typeface="Times New Roman" panose="02020603050405020304" pitchFamily="18" charset="0"/>
              </a:rPr>
              <a:t>, 2012</a:t>
            </a:r>
          </a:p>
          <a:p>
            <a:r>
              <a:rPr lang="en-US" sz="800" dirty="0">
                <a:latin typeface="Times New Roman" panose="02020603050405020304" pitchFamily="18" charset="0"/>
                <a:cs typeface="Times New Roman" panose="02020603050405020304" pitchFamily="18" charset="0"/>
              </a:rPr>
              <a:t>4. Yan, </a:t>
            </a:r>
            <a:r>
              <a:rPr lang="en-US" sz="800" i="1" dirty="0">
                <a:latin typeface="Times New Roman" panose="02020603050405020304" pitchFamily="18" charset="0"/>
                <a:cs typeface="Times New Roman" panose="02020603050405020304" pitchFamily="18" charset="0"/>
              </a:rPr>
              <a:t>J. Biol. </a:t>
            </a:r>
            <a:r>
              <a:rPr lang="en-US" sz="800" i="1" dirty="0" err="1">
                <a:latin typeface="Times New Roman" panose="02020603050405020304" pitchFamily="18" charset="0"/>
                <a:cs typeface="Times New Roman" panose="02020603050405020304" pitchFamily="18" charset="0"/>
              </a:rPr>
              <a:t>Chem</a:t>
            </a:r>
            <a:r>
              <a:rPr lang="en-US" sz="800" i="1" dirty="0">
                <a:latin typeface="Times New Roman" panose="02020603050405020304" pitchFamily="18" charset="0"/>
                <a:cs typeface="Times New Roman" panose="02020603050405020304" pitchFamily="18" charset="0"/>
              </a:rPr>
              <a:t>, </a:t>
            </a:r>
            <a:r>
              <a:rPr lang="en-US" sz="800" dirty="0">
                <a:latin typeface="Times New Roman" panose="02020603050405020304" pitchFamily="18" charset="0"/>
                <a:cs typeface="Times New Roman" panose="02020603050405020304" pitchFamily="18" charset="0"/>
              </a:rPr>
              <a:t>2010</a:t>
            </a:r>
          </a:p>
          <a:p>
            <a:r>
              <a:rPr lang="en-US" sz="800" dirty="0">
                <a:latin typeface="Times New Roman" panose="02020603050405020304" pitchFamily="18" charset="0"/>
                <a:cs typeface="Times New Roman" panose="02020603050405020304" pitchFamily="18" charset="0"/>
              </a:rPr>
              <a:t>5. </a:t>
            </a:r>
            <a:r>
              <a:rPr lang="en-US" sz="800" dirty="0" err="1">
                <a:latin typeface="Times New Roman" panose="02020603050405020304" pitchFamily="18" charset="0"/>
                <a:cs typeface="Times New Roman" panose="02020603050405020304" pitchFamily="18" charset="0"/>
              </a:rPr>
              <a:t>Dydensborg</a:t>
            </a:r>
            <a:r>
              <a:rPr lang="en-US" sz="800" i="1" dirty="0">
                <a:latin typeface="Times New Roman" panose="02020603050405020304" pitchFamily="18" charset="0"/>
                <a:cs typeface="Times New Roman" panose="02020603050405020304" pitchFamily="18" charset="0"/>
              </a:rPr>
              <a:t>,</a:t>
            </a:r>
            <a:r>
              <a:rPr lang="en-US" sz="800" dirty="0">
                <a:latin typeface="Times New Roman" panose="02020603050405020304" pitchFamily="18" charset="0"/>
                <a:cs typeface="Times New Roman" panose="02020603050405020304" pitchFamily="18" charset="0"/>
              </a:rPr>
              <a:t> </a:t>
            </a:r>
            <a:r>
              <a:rPr lang="en-US" sz="800" i="1" dirty="0">
                <a:latin typeface="Times New Roman" panose="02020603050405020304" pitchFamily="18" charset="0"/>
                <a:cs typeface="Times New Roman" panose="02020603050405020304" pitchFamily="18" charset="0"/>
              </a:rPr>
              <a:t>Oncogene</a:t>
            </a:r>
            <a:r>
              <a:rPr lang="en-US" sz="800" dirty="0">
                <a:latin typeface="Times New Roman" panose="02020603050405020304" pitchFamily="18" charset="0"/>
                <a:cs typeface="Times New Roman" panose="02020603050405020304" pitchFamily="18" charset="0"/>
              </a:rPr>
              <a:t>, 2009</a:t>
            </a:r>
          </a:p>
          <a:p>
            <a:r>
              <a:rPr lang="en-US" sz="800" dirty="0">
                <a:latin typeface="Times New Roman" panose="02020603050405020304" pitchFamily="18" charset="0"/>
                <a:cs typeface="Times New Roman" panose="02020603050405020304" pitchFamily="18" charset="0"/>
              </a:rPr>
              <a:t>6. Kong</a:t>
            </a:r>
            <a:r>
              <a:rPr lang="en-US" sz="800" i="1" dirty="0">
                <a:latin typeface="Times New Roman" panose="02020603050405020304" pitchFamily="18" charset="0"/>
                <a:cs typeface="Times New Roman" panose="02020603050405020304" pitchFamily="18" charset="0"/>
              </a:rPr>
              <a:t>,</a:t>
            </a:r>
            <a:r>
              <a:rPr lang="en-US" sz="800" dirty="0">
                <a:latin typeface="Times New Roman" panose="02020603050405020304" pitchFamily="18" charset="0"/>
                <a:cs typeface="Times New Roman" panose="02020603050405020304" pitchFamily="18" charset="0"/>
              </a:rPr>
              <a:t> </a:t>
            </a:r>
            <a:r>
              <a:rPr lang="en-US" sz="800" i="1" dirty="0">
                <a:latin typeface="Times New Roman" panose="02020603050405020304" pitchFamily="18" charset="0"/>
                <a:cs typeface="Times New Roman" panose="02020603050405020304" pitchFamily="18" charset="0"/>
              </a:rPr>
              <a:t>Mol. Syst. </a:t>
            </a:r>
            <a:r>
              <a:rPr lang="en-US" sz="800" i="1" dirty="0" err="1">
                <a:latin typeface="Times New Roman" panose="02020603050405020304" pitchFamily="18" charset="0"/>
                <a:cs typeface="Times New Roman" panose="02020603050405020304" pitchFamily="18" charset="0"/>
              </a:rPr>
              <a:t>Biol</a:t>
            </a:r>
            <a:r>
              <a:rPr lang="en-US" sz="800" i="1" dirty="0">
                <a:latin typeface="Times New Roman" panose="02020603050405020304" pitchFamily="18" charset="0"/>
                <a:cs typeface="Times New Roman" panose="02020603050405020304" pitchFamily="18" charset="0"/>
              </a:rPr>
              <a:t>, </a:t>
            </a:r>
            <a:r>
              <a:rPr lang="en-US" sz="800" dirty="0">
                <a:latin typeface="Times New Roman" panose="02020603050405020304" pitchFamily="18" charset="0"/>
                <a:cs typeface="Times New Roman" panose="02020603050405020304" pitchFamily="18" charset="0"/>
              </a:rPr>
              <a:t>2014</a:t>
            </a:r>
          </a:p>
          <a:p>
            <a:r>
              <a:rPr lang="en-US" sz="800" dirty="0">
                <a:latin typeface="Times New Roman" panose="02020603050405020304" pitchFamily="18" charset="0"/>
                <a:cs typeface="Times New Roman" panose="02020603050405020304" pitchFamily="18" charset="0"/>
              </a:rPr>
              <a:t>7. </a:t>
            </a:r>
            <a:r>
              <a:rPr lang="en-US" sz="800" dirty="0" err="1">
                <a:latin typeface="Times New Roman" panose="02020603050405020304" pitchFamily="18" charset="0"/>
                <a:cs typeface="Times New Roman" panose="02020603050405020304" pitchFamily="18" charset="0"/>
              </a:rPr>
              <a:t>Matossian</a:t>
            </a:r>
            <a:r>
              <a:rPr lang="en-US" sz="800" i="1" dirty="0">
                <a:latin typeface="Times New Roman" panose="02020603050405020304" pitchFamily="18" charset="0"/>
                <a:cs typeface="Times New Roman" panose="02020603050405020304" pitchFamily="18" charset="0"/>
              </a:rPr>
              <a:t>, </a:t>
            </a:r>
            <a:r>
              <a:rPr lang="en-US" sz="800" i="1" dirty="0" err="1">
                <a:latin typeface="Times New Roman" panose="02020603050405020304" pitchFamily="18" charset="0"/>
                <a:cs typeface="Times New Roman" panose="02020603050405020304" pitchFamily="18" charset="0"/>
              </a:rPr>
              <a:t>Oncoscience</a:t>
            </a:r>
            <a:r>
              <a:rPr lang="en-US" sz="800" dirty="0">
                <a:latin typeface="Times New Roman" panose="02020603050405020304" pitchFamily="18" charset="0"/>
                <a:cs typeface="Times New Roman" panose="02020603050405020304" pitchFamily="18" charset="0"/>
              </a:rPr>
              <a:t>, 2018</a:t>
            </a:r>
          </a:p>
          <a:p>
            <a:pPr marL="406400" indent="-406400"/>
            <a:endParaRPr lang="en-US" sz="800" dirty="0">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13" name="Text Placeholder 12">
            <a:extLst>
              <a:ext uri="{FF2B5EF4-FFF2-40B4-BE49-F238E27FC236}">
                <a16:creationId xmlns:a16="http://schemas.microsoft.com/office/drawing/2014/main" id="{4FBC6C49-95A5-C948-ADCB-B4CF374E8285}"/>
              </a:ext>
            </a:extLst>
          </p:cNvPr>
          <p:cNvSpPr>
            <a:spLocks noGrp="1"/>
          </p:cNvSpPr>
          <p:nvPr>
            <p:ph type="body" idx="1"/>
          </p:nvPr>
        </p:nvSpPr>
        <p:spPr>
          <a:xfrm>
            <a:off x="858982" y="1285298"/>
            <a:ext cx="8922971" cy="4351338"/>
          </a:xfrm>
        </p:spPr>
        <p:txBody>
          <a:bodyPr>
            <a:normAutofit/>
          </a:bodyPr>
          <a:lstStyle/>
          <a:p>
            <a:r>
              <a:rPr lang="en-US" sz="2000" dirty="0"/>
              <a:t>The biological process by which tumorigenic cells lose a significant fraction of their malignant phenotype [1]</a:t>
            </a:r>
          </a:p>
          <a:p>
            <a:r>
              <a:rPr lang="en-US" sz="2000" dirty="0"/>
              <a:t>Least commonly explored therapeutic approach</a:t>
            </a:r>
          </a:p>
          <a:p>
            <a:r>
              <a:rPr lang="en-US" sz="2000" dirty="0"/>
              <a:t>Claudin-low tumors have been reverted both </a:t>
            </a:r>
            <a:r>
              <a:rPr lang="en-US" sz="2000" i="1" dirty="0"/>
              <a:t>in vivo</a:t>
            </a:r>
            <a:r>
              <a:rPr lang="en-US" sz="2000" dirty="0"/>
              <a:t> and </a:t>
            </a:r>
            <a:r>
              <a:rPr lang="en-US" sz="2000" i="1" dirty="0"/>
              <a:t>in vitro</a:t>
            </a:r>
            <a:r>
              <a:rPr lang="en-US" sz="2000" dirty="0"/>
              <a:t> with the cell line MDA-MB-231 [2, 3, 4, 5, 6, </a:t>
            </a:r>
            <a:r>
              <a:rPr lang="en-US" sz="2000"/>
              <a:t>7]</a:t>
            </a:r>
            <a:endParaRPr lang="en-US" sz="2000" dirty="0"/>
          </a:p>
        </p:txBody>
      </p:sp>
      <p:sp>
        <p:nvSpPr>
          <p:cNvPr id="2" name="TextBox 1">
            <a:extLst>
              <a:ext uri="{FF2B5EF4-FFF2-40B4-BE49-F238E27FC236}">
                <a16:creationId xmlns:a16="http://schemas.microsoft.com/office/drawing/2014/main" id="{B1AB6BBB-75D3-4646-AFB6-1FF7D93CF4CA}"/>
              </a:ext>
            </a:extLst>
          </p:cNvPr>
          <p:cNvSpPr txBox="1"/>
          <p:nvPr/>
        </p:nvSpPr>
        <p:spPr>
          <a:xfrm>
            <a:off x="613064" y="675409"/>
            <a:ext cx="2379518"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2000" b="1" i="0" u="none" strike="noStrike" cap="none" spc="0" normalizeH="0" baseline="0" dirty="0">
                <a:ln>
                  <a:noFill/>
                </a:ln>
                <a:solidFill>
                  <a:srgbClr val="106BCE"/>
                </a:solidFill>
                <a:effectLst/>
                <a:uFillTx/>
                <a:latin typeface="+mj-lt"/>
                <a:ea typeface="+mj-ea"/>
                <a:cs typeface="+mj-cs"/>
                <a:sym typeface="Calibri"/>
              </a:rPr>
              <a:t>Background</a:t>
            </a:r>
          </a:p>
        </p:txBody>
      </p:sp>
      <p:sp>
        <p:nvSpPr>
          <p:cNvPr id="7" name="Line"/>
          <p:cNvSpPr/>
          <p:nvPr/>
        </p:nvSpPr>
        <p:spPr>
          <a:xfrm>
            <a:off x="323771" y="5741526"/>
            <a:ext cx="11544458" cy="1"/>
          </a:xfrm>
          <a:prstGeom prst="line">
            <a:avLst/>
          </a:prstGeom>
          <a:ln w="12700">
            <a:solidFill>
              <a:srgbClr val="106BCE"/>
            </a:solidFill>
            <a:miter/>
          </a:ln>
        </p:spPr>
        <p:txBody>
          <a:bodyPr lIns="45719" rIns="45719"/>
          <a:lstStyle/>
          <a:p>
            <a:endParaRPr>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991343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 name="Introduction"/>
          <p:cNvSpPr txBox="1"/>
          <p:nvPr/>
        </p:nvSpPr>
        <p:spPr>
          <a:xfrm>
            <a:off x="322118" y="163871"/>
            <a:ext cx="3888242" cy="646331"/>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lvl1pPr>
              <a:defRPr sz="3600" b="1">
                <a:solidFill>
                  <a:srgbClr val="106BCE"/>
                </a:solidFill>
                <a:latin typeface="+mn-lt"/>
                <a:ea typeface="+mn-ea"/>
                <a:cs typeface="+mn-cs"/>
                <a:sym typeface="Helvetica"/>
              </a:defRPr>
            </a:lvl1pPr>
          </a:lstStyle>
          <a:p>
            <a:r>
              <a:rPr lang="en-US" dirty="0"/>
              <a:t>Tumor Reversion</a:t>
            </a: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70913" y="7937"/>
            <a:ext cx="816935" cy="609653"/>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64125" y="4071352"/>
            <a:ext cx="3344917" cy="2371917"/>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348381" y="4092420"/>
            <a:ext cx="2607418" cy="2345950"/>
          </a:xfrm>
          <a:prstGeom prst="rect">
            <a:avLst/>
          </a:prstGeom>
        </p:spPr>
      </p:pic>
      <p:sp>
        <p:nvSpPr>
          <p:cNvPr id="21" name="TextBox 20">
            <a:extLst>
              <a:ext uri="{FF2B5EF4-FFF2-40B4-BE49-F238E27FC236}">
                <a16:creationId xmlns:a16="http://schemas.microsoft.com/office/drawing/2014/main" id="{78C8EDF8-AF14-B945-A010-5D995D9D72F5}"/>
              </a:ext>
            </a:extLst>
          </p:cNvPr>
          <p:cNvSpPr txBox="1"/>
          <p:nvPr/>
        </p:nvSpPr>
        <p:spPr>
          <a:xfrm>
            <a:off x="199159" y="2997954"/>
            <a:ext cx="11793682" cy="923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a:r>
              <a:rPr lang="en-US" dirty="0"/>
              <a:t>A concerted perturbation of multiple network nodes can transition the network state away from a tumorigenic attractor and towards a normal attractor, effectively switching the phenotype of the cell from tumorigenic to normal</a:t>
            </a:r>
          </a:p>
          <a:p>
            <a:pPr marL="0" marR="0" indent="0" algn="ctr"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j-lt"/>
              <a:ea typeface="+mj-ea"/>
              <a:cs typeface="+mj-cs"/>
              <a:sym typeface="Calibri"/>
            </a:endParaRPr>
          </a:p>
        </p:txBody>
      </p:sp>
      <p:sp>
        <p:nvSpPr>
          <p:cNvPr id="24" name="Right Arrow 23">
            <a:extLst>
              <a:ext uri="{FF2B5EF4-FFF2-40B4-BE49-F238E27FC236}">
                <a16:creationId xmlns:a16="http://schemas.microsoft.com/office/drawing/2014/main" id="{3375D16D-C8A7-064D-887C-F68BA192EA7F}"/>
              </a:ext>
            </a:extLst>
          </p:cNvPr>
          <p:cNvSpPr/>
          <p:nvPr/>
        </p:nvSpPr>
        <p:spPr>
          <a:xfrm>
            <a:off x="5195455" y="4848923"/>
            <a:ext cx="1579418" cy="748145"/>
          </a:xfrm>
          <a:prstGeom prst="rightArrow">
            <a:avLst/>
          </a:prstGeom>
          <a:solidFill>
            <a:srgbClr val="106BCE"/>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Calibri"/>
            </a:endParaRPr>
          </a:p>
        </p:txBody>
      </p:sp>
      <p:sp>
        <p:nvSpPr>
          <p:cNvPr id="33" name="Text Placeholder 32">
            <a:extLst>
              <a:ext uri="{FF2B5EF4-FFF2-40B4-BE49-F238E27FC236}">
                <a16:creationId xmlns:a16="http://schemas.microsoft.com/office/drawing/2014/main" id="{DAD5DA91-9134-A348-8986-366A1910E42E}"/>
              </a:ext>
            </a:extLst>
          </p:cNvPr>
          <p:cNvSpPr>
            <a:spLocks noGrp="1"/>
          </p:cNvSpPr>
          <p:nvPr>
            <p:ph type="body" idx="1"/>
          </p:nvPr>
        </p:nvSpPr>
        <p:spPr>
          <a:xfrm>
            <a:off x="848591" y="1306080"/>
            <a:ext cx="10515600" cy="4351338"/>
          </a:xfrm>
        </p:spPr>
        <p:txBody>
          <a:bodyPr/>
          <a:lstStyle/>
          <a:p>
            <a:pPr lvl="1"/>
            <a:r>
              <a:rPr lang="en-US" sz="1800" dirty="0"/>
              <a:t>Attractors of gene regulatory networks correspond to cell phenotypes</a:t>
            </a:r>
          </a:p>
          <a:p>
            <a:pPr lvl="1"/>
            <a:r>
              <a:rPr lang="en-US" sz="1800" b="1" dirty="0"/>
              <a:t>Cancer attractors: </a:t>
            </a:r>
            <a:r>
              <a:rPr lang="en-US" sz="1800" dirty="0"/>
              <a:t>attractors presenting a malignant phenotype that are pre-existing in the network but not typically accessible and therefore not occupied</a:t>
            </a:r>
          </a:p>
          <a:p>
            <a:pPr lvl="1"/>
            <a:r>
              <a:rPr lang="en-US" sz="1800" dirty="0"/>
              <a:t>Can be accessed by genetic mutations or changes in the microenvironment</a:t>
            </a:r>
          </a:p>
          <a:p>
            <a:pPr marL="0" indent="0">
              <a:buNone/>
            </a:pPr>
            <a:endParaRPr lang="en-US" dirty="0"/>
          </a:p>
        </p:txBody>
      </p:sp>
      <p:sp>
        <p:nvSpPr>
          <p:cNvPr id="12" name="TextBox 11">
            <a:extLst>
              <a:ext uri="{FF2B5EF4-FFF2-40B4-BE49-F238E27FC236}">
                <a16:creationId xmlns:a16="http://schemas.microsoft.com/office/drawing/2014/main" id="{B1AB6BBB-75D3-4646-AFB6-1FF7D93CF4CA}"/>
              </a:ext>
            </a:extLst>
          </p:cNvPr>
          <p:cNvSpPr txBox="1"/>
          <p:nvPr/>
        </p:nvSpPr>
        <p:spPr>
          <a:xfrm>
            <a:off x="613064" y="675409"/>
            <a:ext cx="3172552"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sz="2000" b="1" dirty="0">
                <a:solidFill>
                  <a:srgbClr val="106BCE"/>
                </a:solidFill>
              </a:rPr>
              <a:t>Dynamical Systems Theory</a:t>
            </a:r>
            <a:endParaRPr kumimoji="0" lang="en-US" sz="2000" b="1" i="0" u="none" strike="noStrike" cap="none" spc="0" normalizeH="0" baseline="0" dirty="0">
              <a:ln>
                <a:noFill/>
              </a:ln>
              <a:solidFill>
                <a:srgbClr val="106BCE"/>
              </a:solidFill>
              <a:effectLst/>
              <a:uFillTx/>
              <a:latin typeface="+mj-lt"/>
              <a:ea typeface="+mj-ea"/>
              <a:cs typeface="+mj-cs"/>
              <a:sym typeface="Calibri"/>
            </a:endParaRPr>
          </a:p>
        </p:txBody>
      </p:sp>
      <p:sp>
        <p:nvSpPr>
          <p:cNvPr id="2" name="TextBox 1"/>
          <p:cNvSpPr txBox="1"/>
          <p:nvPr/>
        </p:nvSpPr>
        <p:spPr>
          <a:xfrm>
            <a:off x="54745" y="6642558"/>
            <a:ext cx="4422988" cy="21544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800" b="0" i="0" u="none" strike="noStrike" cap="none" spc="0" normalizeH="0" baseline="0" dirty="0">
                <a:ln>
                  <a:noFill/>
                </a:ln>
                <a:solidFill>
                  <a:srgbClr val="000000"/>
                </a:solidFill>
                <a:effectLst/>
                <a:uFillTx/>
                <a:latin typeface="+mj-lt"/>
                <a:ea typeface="+mj-ea"/>
                <a:cs typeface="+mj-cs"/>
                <a:sym typeface="Calibri"/>
              </a:rPr>
              <a:t>Huang, </a:t>
            </a:r>
            <a:r>
              <a:rPr kumimoji="0" lang="en-US" sz="800" b="0" i="0" u="none" strike="noStrike" cap="none" spc="0" normalizeH="0" baseline="0" dirty="0" err="1">
                <a:ln>
                  <a:noFill/>
                </a:ln>
                <a:solidFill>
                  <a:srgbClr val="000000"/>
                </a:solidFill>
                <a:effectLst/>
                <a:uFillTx/>
                <a:latin typeface="+mj-lt"/>
                <a:ea typeface="+mj-ea"/>
                <a:cs typeface="+mj-cs"/>
                <a:sym typeface="Calibri"/>
              </a:rPr>
              <a:t>Ernberg</a:t>
            </a:r>
            <a:r>
              <a:rPr kumimoji="0" lang="en-US" sz="800" b="0" i="0" u="none" strike="noStrike" cap="none" spc="0" normalizeH="0" baseline="0" dirty="0">
                <a:ln>
                  <a:noFill/>
                </a:ln>
                <a:solidFill>
                  <a:srgbClr val="000000"/>
                </a:solidFill>
                <a:effectLst/>
                <a:uFillTx/>
                <a:latin typeface="+mj-lt"/>
                <a:ea typeface="+mj-ea"/>
                <a:cs typeface="+mj-cs"/>
                <a:sym typeface="Calibri"/>
              </a:rPr>
              <a:t>, and Kauffman, Seminars in Cell &amp; Developmental Biology,</a:t>
            </a:r>
            <a:r>
              <a:rPr kumimoji="0" lang="en-US" sz="800" b="0" i="0" u="none" strike="noStrike" cap="none" spc="0" normalizeH="0" dirty="0">
                <a:ln>
                  <a:noFill/>
                </a:ln>
                <a:solidFill>
                  <a:srgbClr val="000000"/>
                </a:solidFill>
                <a:effectLst/>
                <a:uFillTx/>
                <a:latin typeface="+mj-lt"/>
                <a:ea typeface="+mj-ea"/>
                <a:cs typeface="+mj-cs"/>
                <a:sym typeface="Calibri"/>
              </a:rPr>
              <a:t> 2009</a:t>
            </a:r>
            <a:endParaRPr kumimoji="0" lang="en-US" sz="800" b="0" i="0" u="none" strike="noStrike" cap="none" spc="0" normalizeH="0" baseline="0" dirty="0">
              <a:ln>
                <a:noFill/>
              </a:ln>
              <a:solidFill>
                <a:srgbClr val="000000"/>
              </a:solidFill>
              <a:effectLst/>
              <a:uFillTx/>
              <a:latin typeface="+mj-lt"/>
              <a:ea typeface="+mj-ea"/>
              <a:cs typeface="+mj-cs"/>
              <a:sym typeface="Calibri"/>
            </a:endParaRPr>
          </a:p>
        </p:txBody>
      </p:sp>
    </p:spTree>
    <p:extLst>
      <p:ext uri="{BB962C8B-B14F-4D97-AF65-F5344CB8AC3E}">
        <p14:creationId xmlns:p14="http://schemas.microsoft.com/office/powerpoint/2010/main" val="30870776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p:cTn id="7" dur="500" fill="hold"/>
                                        <p:tgtEl>
                                          <p:spTgt spid="24"/>
                                        </p:tgtEl>
                                        <p:attrNameLst>
                                          <p:attrName>ppt_w</p:attrName>
                                        </p:attrNameLst>
                                      </p:cBhvr>
                                      <p:tavLst>
                                        <p:tav tm="0">
                                          <p:val>
                                            <p:strVal val="#ppt_w*0.70"/>
                                          </p:val>
                                        </p:tav>
                                        <p:tav tm="100000">
                                          <p:val>
                                            <p:strVal val="#ppt_w"/>
                                          </p:val>
                                        </p:tav>
                                      </p:tavLst>
                                    </p:anim>
                                    <p:anim calcmode="lin" valueType="num">
                                      <p:cBhvr>
                                        <p:cTn id="8" dur="500" fill="hold"/>
                                        <p:tgtEl>
                                          <p:spTgt spid="24"/>
                                        </p:tgtEl>
                                        <p:attrNameLst>
                                          <p:attrName>ppt_h</p:attrName>
                                        </p:attrNameLst>
                                      </p:cBhvr>
                                      <p:tavLst>
                                        <p:tav tm="0">
                                          <p:val>
                                            <p:strVal val="#ppt_h"/>
                                          </p:val>
                                        </p:tav>
                                        <p:tav tm="100000">
                                          <p:val>
                                            <p:strVal val="#ppt_h"/>
                                          </p:val>
                                        </p:tav>
                                      </p:tavLst>
                                    </p:anim>
                                    <p:animEffect transition="in" filter="fade">
                                      <p:cBhvr>
                                        <p:cTn id="9" dur="500"/>
                                        <p:tgtEl>
                                          <p:spTgt spid="24"/>
                                        </p:tgtEl>
                                      </p:cBhvr>
                                    </p:animEffect>
                                  </p:childTnLst>
                                </p:cTn>
                              </p:par>
                              <p:par>
                                <p:cTn id="10" presetID="10" presetClass="entr" presetSubtype="0" fill="hold"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B1762714-36FB-7341-9DF0-962A6513AB9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 y="920406"/>
            <a:ext cx="12192000" cy="3853403"/>
          </a:xfrm>
          <a:prstGeom prst="rect">
            <a:avLst/>
          </a:prstGeom>
        </p:spPr>
      </p:pic>
      <p:sp>
        <p:nvSpPr>
          <p:cNvPr id="4" name="AutoShape 4" descr="thumbs, up icon"/>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1" name="Picture 5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70913" y="7937"/>
            <a:ext cx="816935" cy="609653"/>
          </a:xfrm>
          <a:prstGeom prst="rect">
            <a:avLst/>
          </a:prstGeom>
        </p:spPr>
      </p:pic>
      <p:sp>
        <p:nvSpPr>
          <p:cNvPr id="52" name="Introduction"/>
          <p:cNvSpPr txBox="1"/>
          <p:nvPr/>
        </p:nvSpPr>
        <p:spPr>
          <a:xfrm>
            <a:off x="84780" y="0"/>
            <a:ext cx="10428494" cy="64633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sz="3600" b="1">
                <a:solidFill>
                  <a:srgbClr val="106BCE"/>
                </a:solidFill>
                <a:latin typeface="+mn-lt"/>
                <a:ea typeface="+mn-ea"/>
                <a:cs typeface="+mn-cs"/>
                <a:sym typeface="Helvetica"/>
              </a:defRPr>
            </a:lvl1pPr>
          </a:lstStyle>
          <a:p>
            <a:r>
              <a:rPr lang="en-US" dirty="0"/>
              <a:t>Construction of Intracellular Signaling Network</a:t>
            </a:r>
          </a:p>
        </p:txBody>
      </p:sp>
      <p:sp>
        <p:nvSpPr>
          <p:cNvPr id="47" name="Rectangle 46"/>
          <p:cNvSpPr/>
          <p:nvPr/>
        </p:nvSpPr>
        <p:spPr>
          <a:xfrm rot="5400000">
            <a:off x="971552" y="1314452"/>
            <a:ext cx="4208316" cy="3553689"/>
          </a:xfrm>
          <a:prstGeom prst="rect">
            <a:avLst/>
          </a:prstGeom>
          <a:solidFill>
            <a:schemeClr val="bg1"/>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Calibri"/>
            </a:endParaRPr>
          </a:p>
        </p:txBody>
      </p:sp>
      <p:pic>
        <p:nvPicPr>
          <p:cNvPr id="49" name="Picture 48"/>
          <p:cNvPicPr>
            <a:picLocks noChangeAspect="1"/>
          </p:cNvPicPr>
          <p:nvPr/>
        </p:nvPicPr>
        <p:blipFill>
          <a:blip r:embed="rId5"/>
          <a:stretch>
            <a:fillRect/>
          </a:stretch>
        </p:blipFill>
        <p:spPr>
          <a:xfrm>
            <a:off x="374073" y="4661871"/>
            <a:ext cx="4515290" cy="2196129"/>
          </a:xfrm>
          <a:prstGeom prst="rect">
            <a:avLst/>
          </a:prstGeom>
        </p:spPr>
      </p:pic>
      <p:pic>
        <p:nvPicPr>
          <p:cNvPr id="50" name="Picture 49"/>
          <p:cNvPicPr>
            <a:picLocks noChangeAspect="1"/>
          </p:cNvPicPr>
          <p:nvPr/>
        </p:nvPicPr>
        <p:blipFill>
          <a:blip r:embed="rId6"/>
          <a:stretch>
            <a:fillRect/>
          </a:stretch>
        </p:blipFill>
        <p:spPr>
          <a:xfrm>
            <a:off x="446809" y="4727130"/>
            <a:ext cx="5060902" cy="2003274"/>
          </a:xfrm>
          <a:prstGeom prst="rect">
            <a:avLst/>
          </a:prstGeom>
        </p:spPr>
      </p:pic>
      <p:pic>
        <p:nvPicPr>
          <p:cNvPr id="55" name="Picture 54"/>
          <p:cNvPicPr>
            <a:picLocks noChangeAspect="1"/>
          </p:cNvPicPr>
          <p:nvPr/>
        </p:nvPicPr>
        <p:blipFill>
          <a:blip r:embed="rId7"/>
          <a:stretch>
            <a:fillRect/>
          </a:stretch>
        </p:blipFill>
        <p:spPr>
          <a:xfrm>
            <a:off x="5797840" y="4966979"/>
            <a:ext cx="5665137" cy="1710839"/>
          </a:xfrm>
          <a:prstGeom prst="rect">
            <a:avLst/>
          </a:prstGeom>
        </p:spPr>
      </p:pic>
      <p:pic>
        <p:nvPicPr>
          <p:cNvPr id="56" name="Picture 55"/>
          <p:cNvPicPr>
            <a:picLocks noChangeAspect="1"/>
          </p:cNvPicPr>
          <p:nvPr/>
        </p:nvPicPr>
        <p:blipFill>
          <a:blip r:embed="rId8"/>
          <a:stretch>
            <a:fillRect/>
          </a:stretch>
        </p:blipFill>
        <p:spPr>
          <a:xfrm>
            <a:off x="142240" y="4707066"/>
            <a:ext cx="5532954" cy="1988485"/>
          </a:xfrm>
          <a:prstGeom prst="rect">
            <a:avLst/>
          </a:prstGeom>
        </p:spPr>
      </p:pic>
      <p:grpSp>
        <p:nvGrpSpPr>
          <p:cNvPr id="2" name="Group 1">
            <a:extLst>
              <a:ext uri="{FF2B5EF4-FFF2-40B4-BE49-F238E27FC236}">
                <a16:creationId xmlns:a16="http://schemas.microsoft.com/office/drawing/2014/main" id="{FE998551-A53F-8B4B-A2A6-1071E1D44638}"/>
              </a:ext>
            </a:extLst>
          </p:cNvPr>
          <p:cNvGrpSpPr/>
          <p:nvPr/>
        </p:nvGrpSpPr>
        <p:grpSpPr>
          <a:xfrm>
            <a:off x="7148945" y="908942"/>
            <a:ext cx="5185063" cy="3839704"/>
            <a:chOff x="7325591" y="929723"/>
            <a:chExt cx="4866409" cy="3839704"/>
          </a:xfrm>
        </p:grpSpPr>
        <p:sp>
          <p:nvSpPr>
            <p:cNvPr id="7" name="Rectangle 6"/>
            <p:cNvSpPr/>
            <p:nvPr/>
          </p:nvSpPr>
          <p:spPr>
            <a:xfrm>
              <a:off x="8925791" y="929723"/>
              <a:ext cx="3266209" cy="3839704"/>
            </a:xfrm>
            <a:prstGeom prst="rect">
              <a:avLst/>
            </a:prstGeom>
            <a:solidFill>
              <a:schemeClr val="bg1"/>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Calibri"/>
              </a:endParaRPr>
            </a:p>
          </p:txBody>
        </p:sp>
        <p:sp>
          <p:nvSpPr>
            <p:cNvPr id="15" name="Rectangle 14">
              <a:extLst>
                <a:ext uri="{FF2B5EF4-FFF2-40B4-BE49-F238E27FC236}">
                  <a16:creationId xmlns:a16="http://schemas.microsoft.com/office/drawing/2014/main" id="{6D5103BC-8185-CC4B-A20A-F4F7FDEEF94E}"/>
                </a:ext>
              </a:extLst>
            </p:cNvPr>
            <p:cNvSpPr/>
            <p:nvPr/>
          </p:nvSpPr>
          <p:spPr>
            <a:xfrm>
              <a:off x="7325591" y="2836717"/>
              <a:ext cx="2421082" cy="1492827"/>
            </a:xfrm>
            <a:prstGeom prst="rect">
              <a:avLst/>
            </a:prstGeom>
            <a:solidFill>
              <a:schemeClr val="bg1"/>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Calibri"/>
              </a:endParaRPr>
            </a:p>
          </p:txBody>
        </p:sp>
      </p:grpSp>
      <p:grpSp>
        <p:nvGrpSpPr>
          <p:cNvPr id="3" name="Group 2">
            <a:extLst>
              <a:ext uri="{FF2B5EF4-FFF2-40B4-BE49-F238E27FC236}">
                <a16:creationId xmlns:a16="http://schemas.microsoft.com/office/drawing/2014/main" id="{FD80DF20-0905-2A40-9A8D-C96310EACAFC}"/>
              </a:ext>
            </a:extLst>
          </p:cNvPr>
          <p:cNvGrpSpPr/>
          <p:nvPr/>
        </p:nvGrpSpPr>
        <p:grpSpPr>
          <a:xfrm>
            <a:off x="2701637" y="1350079"/>
            <a:ext cx="7076209" cy="2952495"/>
            <a:chOff x="2701637" y="1350079"/>
            <a:chExt cx="7076209" cy="2952495"/>
          </a:xfrm>
        </p:grpSpPr>
        <p:sp>
          <p:nvSpPr>
            <p:cNvPr id="48" name="Rectangle 47"/>
            <p:cNvSpPr/>
            <p:nvPr/>
          </p:nvSpPr>
          <p:spPr>
            <a:xfrm>
              <a:off x="4568952" y="1350079"/>
              <a:ext cx="5208894" cy="2952495"/>
            </a:xfrm>
            <a:prstGeom prst="rect">
              <a:avLst/>
            </a:prstGeom>
            <a:solidFill>
              <a:schemeClr val="bg1"/>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Calibri"/>
              </a:endParaRPr>
            </a:p>
          </p:txBody>
        </p:sp>
        <p:sp>
          <p:nvSpPr>
            <p:cNvPr id="17" name="Rectangle 16">
              <a:extLst>
                <a:ext uri="{FF2B5EF4-FFF2-40B4-BE49-F238E27FC236}">
                  <a16:creationId xmlns:a16="http://schemas.microsoft.com/office/drawing/2014/main" id="{630AE1BB-4A99-E543-A026-7776BE9DD647}"/>
                </a:ext>
              </a:extLst>
            </p:cNvPr>
            <p:cNvSpPr/>
            <p:nvPr/>
          </p:nvSpPr>
          <p:spPr>
            <a:xfrm>
              <a:off x="2701637" y="2992582"/>
              <a:ext cx="3799610" cy="1285747"/>
            </a:xfrm>
            <a:prstGeom prst="rect">
              <a:avLst/>
            </a:prstGeom>
            <a:solidFill>
              <a:schemeClr val="bg1"/>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Calibri"/>
              </a:endParaRPr>
            </a:p>
          </p:txBody>
        </p:sp>
      </p:grpSp>
      <p:sp>
        <p:nvSpPr>
          <p:cNvPr id="19" name="TextBox 18">
            <a:extLst>
              <a:ext uri="{FF2B5EF4-FFF2-40B4-BE49-F238E27FC236}">
                <a16:creationId xmlns:a16="http://schemas.microsoft.com/office/drawing/2014/main" id="{06B03A94-04E4-1D4F-A138-85AA1FE454C8}"/>
              </a:ext>
            </a:extLst>
          </p:cNvPr>
          <p:cNvSpPr txBox="1"/>
          <p:nvPr/>
        </p:nvSpPr>
        <p:spPr>
          <a:xfrm>
            <a:off x="465783" y="504184"/>
            <a:ext cx="4949688"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2000" b="1" i="0" u="none" strike="noStrike" cap="none" spc="0" normalizeH="0" baseline="0" dirty="0">
                <a:ln>
                  <a:noFill/>
                </a:ln>
                <a:solidFill>
                  <a:srgbClr val="106BCE"/>
                </a:solidFill>
                <a:effectLst/>
                <a:uFillTx/>
                <a:latin typeface="+mj-lt"/>
                <a:ea typeface="+mj-ea"/>
                <a:cs typeface="+mj-cs"/>
                <a:sym typeface="Calibri"/>
              </a:rPr>
              <a:t>With the Use of Multi-omics Data</a:t>
            </a:r>
          </a:p>
        </p:txBody>
      </p:sp>
      <p:sp>
        <p:nvSpPr>
          <p:cNvPr id="5" name="TextBox 4">
            <a:extLst>
              <a:ext uri="{FF2B5EF4-FFF2-40B4-BE49-F238E27FC236}">
                <a16:creationId xmlns:a16="http://schemas.microsoft.com/office/drawing/2014/main" id="{6B8C876D-0F6A-9449-829F-38F4019693A0}"/>
              </a:ext>
            </a:extLst>
          </p:cNvPr>
          <p:cNvSpPr txBox="1"/>
          <p:nvPr/>
        </p:nvSpPr>
        <p:spPr>
          <a:xfrm>
            <a:off x="0" y="3418609"/>
            <a:ext cx="1527464" cy="46166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en-US" sz="1200" dirty="0"/>
              <a:t>CL TNBC MDA-MB-231 vs Normal </a:t>
            </a:r>
            <a:r>
              <a:rPr kumimoji="0" lang="en-US" sz="1200" b="0" i="0" u="none" strike="noStrike" cap="none" spc="0" normalizeH="0" baseline="0" dirty="0">
                <a:ln>
                  <a:noFill/>
                </a:ln>
                <a:solidFill>
                  <a:srgbClr val="000000"/>
                </a:solidFill>
                <a:effectLst/>
                <a:uFillTx/>
                <a:latin typeface="+mj-lt"/>
                <a:ea typeface="+mj-ea"/>
                <a:cs typeface="+mj-cs"/>
                <a:sym typeface="Calibri"/>
              </a:rPr>
              <a:t>MCF10A</a:t>
            </a:r>
          </a:p>
        </p:txBody>
      </p:sp>
      <p:sp>
        <p:nvSpPr>
          <p:cNvPr id="6" name="Rectangle 5">
            <a:extLst>
              <a:ext uri="{FF2B5EF4-FFF2-40B4-BE49-F238E27FC236}">
                <a16:creationId xmlns:a16="http://schemas.microsoft.com/office/drawing/2014/main" id="{A083C241-93A5-EE4A-91EC-D6EFDCE6DA91}"/>
              </a:ext>
            </a:extLst>
          </p:cNvPr>
          <p:cNvSpPr/>
          <p:nvPr/>
        </p:nvSpPr>
        <p:spPr>
          <a:xfrm>
            <a:off x="5730240" y="4836160"/>
            <a:ext cx="6217920" cy="2021840"/>
          </a:xfrm>
          <a:prstGeom prst="rect">
            <a:avLst/>
          </a:prstGeom>
          <a:solidFill>
            <a:srgbClr val="FFFFFF"/>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Calibri"/>
            </a:endParaRPr>
          </a:p>
        </p:txBody>
      </p:sp>
    </p:spTree>
    <p:extLst>
      <p:ext uri="{BB962C8B-B14F-4D97-AF65-F5344CB8AC3E}">
        <p14:creationId xmlns:p14="http://schemas.microsoft.com/office/powerpoint/2010/main" val="395949478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500"/>
                                        <p:tgtEl>
                                          <p:spTgt spid="49"/>
                                        </p:tgtEl>
                                      </p:cBhvr>
                                    </p:animEffect>
                                  </p:childTnLst>
                                </p:cTn>
                              </p:par>
                              <p:par>
                                <p:cTn id="8" presetID="10" presetClass="exit" presetSubtype="0" fill="hold" grpId="0" nodeType="withEffect">
                                  <p:stCondLst>
                                    <p:cond delay="0"/>
                                  </p:stCondLst>
                                  <p:childTnLst>
                                    <p:animEffect transition="out" filter="fade">
                                      <p:cBhvr>
                                        <p:cTn id="9" dur="500"/>
                                        <p:tgtEl>
                                          <p:spTgt spid="47"/>
                                        </p:tgtEl>
                                      </p:cBhvr>
                                    </p:animEffect>
                                    <p:set>
                                      <p:cBhvr>
                                        <p:cTn id="10" dur="1" fill="hold">
                                          <p:stCondLst>
                                            <p:cond delay="499"/>
                                          </p:stCondLst>
                                        </p:cTn>
                                        <p:tgtEl>
                                          <p:spTgt spid="47"/>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3"/>
                                        </p:tgtEl>
                                        <p:attrNameLst>
                                          <p:attrName>style.visibility</p:attrName>
                                        </p:attrNameLst>
                                      </p:cBhvr>
                                      <p:to>
                                        <p:strVal val="hidden"/>
                                      </p:to>
                                    </p:set>
                                  </p:childTnLst>
                                </p:cTn>
                              </p:par>
                              <p:par>
                                <p:cTn id="15" presetID="10" presetClass="entr" presetSubtype="0" fill="hold" nodeType="withEffect">
                                  <p:stCondLst>
                                    <p:cond delay="0"/>
                                  </p:stCondLst>
                                  <p:childTnLst>
                                    <p:set>
                                      <p:cBhvr>
                                        <p:cTn id="16" dur="1" fill="hold">
                                          <p:stCondLst>
                                            <p:cond delay="0"/>
                                          </p:stCondLst>
                                        </p:cTn>
                                        <p:tgtEl>
                                          <p:spTgt spid="55"/>
                                        </p:tgtEl>
                                        <p:attrNameLst>
                                          <p:attrName>style.visibility</p:attrName>
                                        </p:attrNameLst>
                                      </p:cBhvr>
                                      <p:to>
                                        <p:strVal val="visible"/>
                                      </p:to>
                                    </p:set>
                                    <p:animEffect transition="in" filter="fade">
                                      <p:cBhvr>
                                        <p:cTn id="17" dur="500"/>
                                        <p:tgtEl>
                                          <p:spTgt spid="55"/>
                                        </p:tgtEl>
                                      </p:cBhvr>
                                    </p:animEffect>
                                  </p:childTnLst>
                                </p:cTn>
                              </p:par>
                              <p:par>
                                <p:cTn id="18" presetID="10" presetClass="entr" presetSubtype="0" fill="hold" nodeType="withEffect">
                                  <p:stCondLst>
                                    <p:cond delay="0"/>
                                  </p:stCondLst>
                                  <p:childTnLst>
                                    <p:set>
                                      <p:cBhvr>
                                        <p:cTn id="19" dur="1" fill="hold">
                                          <p:stCondLst>
                                            <p:cond delay="0"/>
                                          </p:stCondLst>
                                        </p:cTn>
                                        <p:tgtEl>
                                          <p:spTgt spid="50"/>
                                        </p:tgtEl>
                                        <p:attrNameLst>
                                          <p:attrName>style.visibility</p:attrName>
                                        </p:attrNameLst>
                                      </p:cBhvr>
                                      <p:to>
                                        <p:strVal val="visible"/>
                                      </p:to>
                                    </p:set>
                                    <p:animEffect transition="in" filter="fade">
                                      <p:cBhvr>
                                        <p:cTn id="20" dur="500"/>
                                        <p:tgtEl>
                                          <p:spTgt spid="50"/>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xit" presetSubtype="0" fill="hold" nodeType="clickEffect">
                                  <p:stCondLst>
                                    <p:cond delay="0"/>
                                  </p:stCondLst>
                                  <p:childTnLst>
                                    <p:animEffect transition="out" filter="fade">
                                      <p:cBhvr>
                                        <p:cTn id="24" dur="500"/>
                                        <p:tgtEl>
                                          <p:spTgt spid="49"/>
                                        </p:tgtEl>
                                      </p:cBhvr>
                                    </p:animEffect>
                                    <p:set>
                                      <p:cBhvr>
                                        <p:cTn id="25" dur="1" fill="hold">
                                          <p:stCondLst>
                                            <p:cond delay="499"/>
                                          </p:stCondLst>
                                        </p:cTn>
                                        <p:tgtEl>
                                          <p:spTgt spid="49"/>
                                        </p:tgtEl>
                                        <p:attrNameLst>
                                          <p:attrName>style.visibility</p:attrName>
                                        </p:attrNameLst>
                                      </p:cBhvr>
                                      <p:to>
                                        <p:strVal val="hidden"/>
                                      </p:to>
                                    </p:set>
                                  </p:childTnLst>
                                </p:cTn>
                              </p:par>
                              <p:par>
                                <p:cTn id="26" presetID="10" presetClass="entr" presetSubtype="0" fill="hold" nodeType="withEffect">
                                  <p:stCondLst>
                                    <p:cond delay="0"/>
                                  </p:stCondLst>
                                  <p:childTnLst>
                                    <p:set>
                                      <p:cBhvr>
                                        <p:cTn id="27" dur="1" fill="hold">
                                          <p:stCondLst>
                                            <p:cond delay="0"/>
                                          </p:stCondLst>
                                        </p:cTn>
                                        <p:tgtEl>
                                          <p:spTgt spid="56"/>
                                        </p:tgtEl>
                                        <p:attrNameLst>
                                          <p:attrName>style.visibility</p:attrName>
                                        </p:attrNameLst>
                                      </p:cBhvr>
                                      <p:to>
                                        <p:strVal val="visible"/>
                                      </p:to>
                                    </p:set>
                                    <p:animEffect transition="in" filter="fade">
                                      <p:cBhvr>
                                        <p:cTn id="28" dur="500"/>
                                        <p:tgtEl>
                                          <p:spTgt spid="56"/>
                                        </p:tgtEl>
                                      </p:cBhvr>
                                    </p:animEffect>
                                  </p:childTnLst>
                                </p:cTn>
                              </p:par>
                              <p:par>
                                <p:cTn id="29" presetID="1" presetClass="exit" presetSubtype="0" fill="hold" nodeType="withEffect">
                                  <p:stCondLst>
                                    <p:cond delay="0"/>
                                  </p:stCondLst>
                                  <p:childTnLst>
                                    <p:set>
                                      <p:cBhvr>
                                        <p:cTn id="30" dur="1" fill="hold">
                                          <p:stCondLst>
                                            <p:cond delay="0"/>
                                          </p:stCondLst>
                                        </p:cTn>
                                        <p:tgtEl>
                                          <p:spTgt spid="2"/>
                                        </p:tgtEl>
                                        <p:attrNameLst>
                                          <p:attrName>style.visibility</p:attrName>
                                        </p:attrNameLst>
                                      </p:cBhvr>
                                      <p:to>
                                        <p:strVal val="hidden"/>
                                      </p:to>
                                    </p:set>
                                  </p:childTnLst>
                                </p:cTn>
                              </p:par>
                              <p:par>
                                <p:cTn id="31" presetID="1" presetClass="entr" presetSubtype="0" fill="hold" grpId="0" nodeType="withEffect">
                                  <p:stCondLst>
                                    <p:cond delay="0"/>
                                  </p:stCondLst>
                                  <p:childTnLst>
                                    <p:set>
                                      <p:cBhvr>
                                        <p:cTn id="3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4" descr="thumbs, up icon"/>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1" name="Picture 5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70913" y="7937"/>
            <a:ext cx="816935" cy="609653"/>
          </a:xfrm>
          <a:prstGeom prst="rect">
            <a:avLst/>
          </a:prstGeom>
        </p:spPr>
      </p:pic>
      <p:sp>
        <p:nvSpPr>
          <p:cNvPr id="52" name="Introduction"/>
          <p:cNvSpPr txBox="1"/>
          <p:nvPr/>
        </p:nvSpPr>
        <p:spPr>
          <a:xfrm>
            <a:off x="155575" y="203012"/>
            <a:ext cx="10838490" cy="646331"/>
          </a:xfrm>
          <a:prstGeom prst="rect">
            <a:avLst/>
          </a:prstGeom>
          <a:ln w="12700">
            <a:miter lim="400000"/>
          </a:ln>
          <a:extLst>
            <a:ext uri="{C572A759-6A51-4108-AA02-DFA0A04FC94B}">
              <ma14:wrappingTextBoxFlag xmlns="" xmlns:ma14="http://schemas.microsoft.com/office/mac/drawingml/2011/main" val="1"/>
            </a:ext>
          </a:extLst>
        </p:spPr>
        <p:txBody>
          <a:bodyPr wrap="square" lIns="45719" rIns="45719">
            <a:spAutoFit/>
          </a:bodyPr>
          <a:lstStyle>
            <a:lvl1pPr>
              <a:defRPr sz="3600" b="1">
                <a:solidFill>
                  <a:srgbClr val="106BCE"/>
                </a:solidFill>
                <a:latin typeface="+mn-lt"/>
                <a:ea typeface="+mn-ea"/>
                <a:cs typeface="+mn-cs"/>
                <a:sym typeface="Helvetica"/>
              </a:defRPr>
            </a:lvl1pPr>
          </a:lstStyle>
          <a:p>
            <a:r>
              <a:rPr lang="en-US" dirty="0"/>
              <a:t>Network Analysis</a:t>
            </a:r>
          </a:p>
        </p:txBody>
      </p:sp>
      <p:pic>
        <p:nvPicPr>
          <p:cNvPr id="6" name="Picture 5">
            <a:extLst>
              <a:ext uri="{FF2B5EF4-FFF2-40B4-BE49-F238E27FC236}">
                <a16:creationId xmlns:a16="http://schemas.microsoft.com/office/drawing/2014/main" id="{D885408C-9FF8-2D40-B40C-3CB83116ADB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719994" y="512769"/>
            <a:ext cx="8772795" cy="6023113"/>
          </a:xfrm>
          <a:prstGeom prst="rect">
            <a:avLst/>
          </a:prstGeom>
        </p:spPr>
      </p:pic>
    </p:spTree>
    <p:extLst>
      <p:ext uri="{BB962C8B-B14F-4D97-AF65-F5344CB8AC3E}">
        <p14:creationId xmlns:p14="http://schemas.microsoft.com/office/powerpoint/2010/main" val="2192731524"/>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4" descr="thumbs, up icon"/>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1" name="Picture 5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70913" y="7937"/>
            <a:ext cx="816935" cy="609653"/>
          </a:xfrm>
          <a:prstGeom prst="rect">
            <a:avLst/>
          </a:prstGeom>
        </p:spPr>
      </p:pic>
      <p:sp>
        <p:nvSpPr>
          <p:cNvPr id="52" name="Introduction"/>
          <p:cNvSpPr txBox="1"/>
          <p:nvPr/>
        </p:nvSpPr>
        <p:spPr>
          <a:xfrm>
            <a:off x="155575" y="203012"/>
            <a:ext cx="10838490" cy="646331"/>
          </a:xfrm>
          <a:prstGeom prst="rect">
            <a:avLst/>
          </a:prstGeom>
          <a:ln w="12700">
            <a:miter lim="400000"/>
          </a:ln>
          <a:extLst>
            <a:ext uri="{C572A759-6A51-4108-AA02-DFA0A04FC94B}">
              <ma14:wrappingTextBoxFlag xmlns="" xmlns:ma14="http://schemas.microsoft.com/office/mac/drawingml/2011/main" val="1"/>
            </a:ext>
          </a:extLst>
        </p:spPr>
        <p:txBody>
          <a:bodyPr wrap="square" lIns="45719" rIns="45719">
            <a:spAutoFit/>
          </a:bodyPr>
          <a:lstStyle>
            <a:lvl1pPr>
              <a:defRPr sz="3600" b="1">
                <a:solidFill>
                  <a:srgbClr val="106BCE"/>
                </a:solidFill>
                <a:latin typeface="+mn-lt"/>
                <a:ea typeface="+mn-ea"/>
                <a:cs typeface="+mn-cs"/>
                <a:sym typeface="Helvetica"/>
              </a:defRPr>
            </a:lvl1pPr>
          </a:lstStyle>
          <a:p>
            <a:r>
              <a:rPr lang="en-US" dirty="0"/>
              <a:t>Structure Based Control</a:t>
            </a:r>
          </a:p>
        </p:txBody>
      </p:sp>
      <p:pic>
        <p:nvPicPr>
          <p:cNvPr id="7" name="Picture 6">
            <a:extLst>
              <a:ext uri="{FF2B5EF4-FFF2-40B4-BE49-F238E27FC236}">
                <a16:creationId xmlns:a16="http://schemas.microsoft.com/office/drawing/2014/main" id="{E5DEF4FE-A467-A54A-B977-C04E0073FC04}"/>
              </a:ext>
            </a:extLst>
          </p:cNvPr>
          <p:cNvPicPr>
            <a:picLocks noChangeAspect="1"/>
          </p:cNvPicPr>
          <p:nvPr/>
        </p:nvPicPr>
        <p:blipFill>
          <a:blip r:embed="rId4"/>
          <a:stretch>
            <a:fillRect/>
          </a:stretch>
        </p:blipFill>
        <p:spPr>
          <a:xfrm>
            <a:off x="0" y="5496156"/>
            <a:ext cx="6106886" cy="1361844"/>
          </a:xfrm>
          <a:prstGeom prst="rect">
            <a:avLst/>
          </a:prstGeom>
          <a:ln>
            <a:solidFill>
              <a:schemeClr val="tx1"/>
            </a:solidFill>
          </a:ln>
        </p:spPr>
      </p:pic>
      <p:sp>
        <p:nvSpPr>
          <p:cNvPr id="9" name="TextBox 8">
            <a:extLst>
              <a:ext uri="{FF2B5EF4-FFF2-40B4-BE49-F238E27FC236}">
                <a16:creationId xmlns:a16="http://schemas.microsoft.com/office/drawing/2014/main" id="{A90F2CF8-545E-A541-B4DF-BC4EB1EAB1C0}"/>
              </a:ext>
            </a:extLst>
          </p:cNvPr>
          <p:cNvSpPr txBox="1"/>
          <p:nvPr/>
        </p:nvSpPr>
        <p:spPr>
          <a:xfrm>
            <a:off x="457200" y="727364"/>
            <a:ext cx="3979718"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2000" b="1" i="0" u="none" strike="noStrike" cap="none" spc="0" normalizeH="0" baseline="0" dirty="0">
                <a:ln>
                  <a:noFill/>
                </a:ln>
                <a:solidFill>
                  <a:srgbClr val="106BCE"/>
                </a:solidFill>
                <a:effectLst/>
                <a:uFillTx/>
                <a:latin typeface="+mj-lt"/>
                <a:ea typeface="+mj-ea"/>
                <a:cs typeface="+mj-cs"/>
                <a:sym typeface="Calibri"/>
              </a:rPr>
              <a:t>Feedback Vertex Set Control (FC)</a:t>
            </a:r>
          </a:p>
        </p:txBody>
      </p:sp>
      <p:grpSp>
        <p:nvGrpSpPr>
          <p:cNvPr id="11" name="Group 10"/>
          <p:cNvGrpSpPr/>
          <p:nvPr/>
        </p:nvGrpSpPr>
        <p:grpSpPr>
          <a:xfrm>
            <a:off x="5664553" y="211163"/>
            <a:ext cx="5018569" cy="4326010"/>
            <a:chOff x="5029199" y="991214"/>
            <a:chExt cx="4455573" cy="3665848"/>
          </a:xfrm>
        </p:grpSpPr>
        <p:pic>
          <p:nvPicPr>
            <p:cNvPr id="6" name="Picture 5"/>
            <p:cNvPicPr>
              <a:picLocks noChangeAspect="1"/>
            </p:cNvPicPr>
            <p:nvPr/>
          </p:nvPicPr>
          <p:blipFill>
            <a:blip r:embed="rId5"/>
            <a:stretch>
              <a:fillRect/>
            </a:stretch>
          </p:blipFill>
          <p:spPr>
            <a:xfrm>
              <a:off x="5113411" y="991214"/>
              <a:ext cx="4371361" cy="3644582"/>
            </a:xfrm>
            <a:prstGeom prst="rect">
              <a:avLst/>
            </a:prstGeom>
          </p:spPr>
        </p:pic>
        <p:sp>
          <p:nvSpPr>
            <p:cNvPr id="10" name="Rectangle 9"/>
            <p:cNvSpPr/>
            <p:nvPr/>
          </p:nvSpPr>
          <p:spPr>
            <a:xfrm>
              <a:off x="5029200" y="991214"/>
              <a:ext cx="669851" cy="529242"/>
            </a:xfrm>
            <a:prstGeom prst="rect">
              <a:avLst/>
            </a:prstGeom>
            <a:solidFill>
              <a:srgbClr val="FFFFFF"/>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Calibri"/>
              </a:endParaRPr>
            </a:p>
          </p:txBody>
        </p:sp>
        <p:sp>
          <p:nvSpPr>
            <p:cNvPr id="13" name="Rectangle 12"/>
            <p:cNvSpPr/>
            <p:nvPr/>
          </p:nvSpPr>
          <p:spPr>
            <a:xfrm>
              <a:off x="5029199" y="4127820"/>
              <a:ext cx="669851" cy="529242"/>
            </a:xfrm>
            <a:prstGeom prst="rect">
              <a:avLst/>
            </a:prstGeom>
            <a:solidFill>
              <a:srgbClr val="FFFFFF"/>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Calibri"/>
              </a:endParaRPr>
            </a:p>
          </p:txBody>
        </p:sp>
        <p:sp>
          <p:nvSpPr>
            <p:cNvPr id="14" name="Rectangle 13"/>
            <p:cNvSpPr/>
            <p:nvPr/>
          </p:nvSpPr>
          <p:spPr>
            <a:xfrm>
              <a:off x="7765312" y="4127820"/>
              <a:ext cx="669851" cy="529242"/>
            </a:xfrm>
            <a:prstGeom prst="rect">
              <a:avLst/>
            </a:prstGeom>
            <a:solidFill>
              <a:srgbClr val="FFFFFF"/>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Calibri"/>
              </a:endParaRPr>
            </a:p>
          </p:txBody>
        </p:sp>
      </p:grpSp>
      <p:pic>
        <p:nvPicPr>
          <p:cNvPr id="16" name="Picture 15"/>
          <p:cNvPicPr>
            <a:picLocks noChangeAspect="1"/>
          </p:cNvPicPr>
          <p:nvPr/>
        </p:nvPicPr>
        <p:blipFill>
          <a:blip r:embed="rId6"/>
          <a:stretch>
            <a:fillRect/>
          </a:stretch>
        </p:blipFill>
        <p:spPr>
          <a:xfrm>
            <a:off x="0" y="4228081"/>
            <a:ext cx="6096000" cy="1242979"/>
          </a:xfrm>
          <a:prstGeom prst="rect">
            <a:avLst/>
          </a:prstGeom>
          <a:ln>
            <a:solidFill>
              <a:schemeClr val="tx1"/>
            </a:solidFill>
          </a:ln>
        </p:spPr>
      </p:pic>
    </p:spTree>
    <p:extLst>
      <p:ext uri="{BB962C8B-B14F-4D97-AF65-F5344CB8AC3E}">
        <p14:creationId xmlns:p14="http://schemas.microsoft.com/office/powerpoint/2010/main" val="384786142"/>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8609CEE8-9FAB-7342-AFB8-C351EFB0E0D1}"/>
              </a:ext>
            </a:extLst>
          </p:cNvPr>
          <p:cNvPicPr>
            <a:picLocks noChangeAspect="1"/>
          </p:cNvPicPr>
          <p:nvPr/>
        </p:nvPicPr>
        <p:blipFill>
          <a:blip r:embed="rId3"/>
          <a:stretch>
            <a:fillRect/>
          </a:stretch>
        </p:blipFill>
        <p:spPr>
          <a:xfrm>
            <a:off x="6046075" y="1046244"/>
            <a:ext cx="5444085" cy="1655297"/>
          </a:xfrm>
          <a:prstGeom prst="rect">
            <a:avLst/>
          </a:prstGeom>
        </p:spPr>
      </p:pic>
      <p:pic>
        <p:nvPicPr>
          <p:cNvPr id="24" name="Picture 23">
            <a:extLst>
              <a:ext uri="{FF2B5EF4-FFF2-40B4-BE49-F238E27FC236}">
                <a16:creationId xmlns:a16="http://schemas.microsoft.com/office/drawing/2014/main" id="{159C6551-2A1C-1D45-B99A-B11BF1E2FEEC}"/>
              </a:ext>
            </a:extLst>
          </p:cNvPr>
          <p:cNvPicPr>
            <a:picLocks noChangeAspect="1"/>
          </p:cNvPicPr>
          <p:nvPr/>
        </p:nvPicPr>
        <p:blipFill rotWithShape="1">
          <a:blip r:embed="rId4"/>
          <a:srcRect l="7118" t="16996"/>
          <a:stretch/>
        </p:blipFill>
        <p:spPr>
          <a:xfrm>
            <a:off x="350253" y="4022305"/>
            <a:ext cx="4545470" cy="925021"/>
          </a:xfrm>
          <a:prstGeom prst="rect">
            <a:avLst/>
          </a:prstGeom>
        </p:spPr>
      </p:pic>
      <p:pic>
        <p:nvPicPr>
          <p:cNvPr id="54" name="Picture 53"/>
          <p:cNvPicPr>
            <a:picLocks noChangeAspect="1"/>
          </p:cNvPicPr>
          <p:nvPr/>
        </p:nvPicPr>
        <p:blipFill>
          <a:blip r:embed="rId5"/>
          <a:stretch>
            <a:fillRect/>
          </a:stretch>
        </p:blipFill>
        <p:spPr>
          <a:xfrm>
            <a:off x="267573" y="2338920"/>
            <a:ext cx="5038725" cy="504825"/>
          </a:xfrm>
          <a:prstGeom prst="rect">
            <a:avLst/>
          </a:prstGeom>
        </p:spPr>
      </p:pic>
      <p:sp>
        <p:nvSpPr>
          <p:cNvPr id="4" name="AutoShape 4" descr="thumbs, up icon"/>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1" name="Picture 5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270913" y="7937"/>
            <a:ext cx="816935" cy="609653"/>
          </a:xfrm>
          <a:prstGeom prst="rect">
            <a:avLst/>
          </a:prstGeom>
        </p:spPr>
      </p:pic>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C1953413-DE35-4C40-BC36-69C949B6A429}"/>
                  </a:ext>
                </a:extLst>
              </p:cNvPr>
              <p:cNvSpPr txBox="1"/>
              <p:nvPr/>
            </p:nvSpPr>
            <p:spPr>
              <a:xfrm>
                <a:off x="506602" y="2844573"/>
                <a:ext cx="4358640" cy="84587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en-US" sz="1200" dirty="0"/>
                  <a:t>Where </a:t>
                </a:r>
                <a14:m>
                  <m:oMath xmlns:m="http://schemas.openxmlformats.org/officeDocument/2006/math">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𝑥</m:t>
                        </m:r>
                      </m:e>
                      <m:sub>
                        <m:r>
                          <a:rPr lang="en-US" sz="1200" b="0" i="1" smtClean="0">
                            <a:latin typeface="Cambria Math" panose="02040503050406030204" pitchFamily="18" charset="0"/>
                          </a:rPr>
                          <m:t>𝑖</m:t>
                        </m:r>
                      </m:sub>
                    </m:sSub>
                    <m:r>
                      <a:rPr lang="en-US" sz="1200" b="0" i="1" smtClean="0">
                        <a:latin typeface="Cambria Math" panose="02040503050406030204" pitchFamily="18" charset="0"/>
                      </a:rPr>
                      <m:t>(</m:t>
                    </m:r>
                    <m:r>
                      <a:rPr lang="en-US" sz="1200" b="0" i="1" smtClean="0">
                        <a:latin typeface="Cambria Math" panose="02040503050406030204" pitchFamily="18" charset="0"/>
                      </a:rPr>
                      <m:t>𝑡</m:t>
                    </m:r>
                    <m:r>
                      <a:rPr lang="en-US" sz="1200" b="0" i="1" smtClean="0">
                        <a:latin typeface="Cambria Math" panose="02040503050406030204" pitchFamily="18" charset="0"/>
                      </a:rPr>
                      <m:t>+1)</m:t>
                    </m:r>
                  </m:oMath>
                </a14:m>
                <a:r>
                  <a:rPr lang="en-US" sz="1200" dirty="0"/>
                  <a:t> and </a:t>
                </a:r>
                <a14:m>
                  <m:oMath xmlns:m="http://schemas.openxmlformats.org/officeDocument/2006/math">
                    <m:r>
                      <a:rPr lang="en-US" sz="1200" i="1">
                        <a:latin typeface="Cambria Math" panose="02040503050406030204" pitchFamily="18" charset="0"/>
                      </a:rPr>
                      <m:t>𝑏</m:t>
                    </m:r>
                    <m:r>
                      <a:rPr lang="en-US" sz="1200" i="1">
                        <a:latin typeface="Cambria Math" panose="02040503050406030204" pitchFamily="18" charset="0"/>
                      </a:rPr>
                      <m:t> </m:t>
                    </m:r>
                  </m:oMath>
                </a14:m>
                <a:r>
                  <a:rPr lang="en-US" sz="1200" dirty="0"/>
                  <a:t>are the log activity at t+1 and log basal activity of node </a:t>
                </a:r>
                <a:r>
                  <a:rPr lang="en-US" sz="1200" dirty="0" err="1"/>
                  <a:t>i</a:t>
                </a:r>
                <a:r>
                  <a:rPr lang="en-US" sz="1200" dirty="0"/>
                  <a:t>, respectively. </a:t>
                </a:r>
                <a14:m>
                  <m:oMath xmlns:m="http://schemas.openxmlformats.org/officeDocument/2006/math">
                    <m:sSub>
                      <m:sSubPr>
                        <m:ctrlPr>
                          <a:rPr lang="en-US" sz="1200" i="1" smtClean="0">
                            <a:latin typeface="Cambria Math" panose="02040503050406030204" pitchFamily="18" charset="0"/>
                          </a:rPr>
                        </m:ctrlPr>
                      </m:sSubPr>
                      <m:e>
                        <m:r>
                          <a:rPr lang="en-US" sz="1200" i="1">
                            <a:latin typeface="Cambria Math" panose="02040503050406030204" pitchFamily="18" charset="0"/>
                          </a:rPr>
                          <m:t>𝑥</m:t>
                        </m:r>
                      </m:e>
                      <m:sub>
                        <m:r>
                          <a:rPr lang="en-US" sz="1200" b="0" i="1" smtClean="0">
                            <a:latin typeface="Cambria Math" panose="02040503050406030204" pitchFamily="18" charset="0"/>
                          </a:rPr>
                          <m:t>𝑗</m:t>
                        </m:r>
                      </m:sub>
                    </m:sSub>
                    <m:r>
                      <a:rPr lang="en-US" sz="1200" b="0" i="1" smtClean="0">
                        <a:latin typeface="Cambria Math" panose="02040503050406030204" pitchFamily="18" charset="0"/>
                      </a:rPr>
                      <m:t>(</m:t>
                    </m:r>
                    <m:r>
                      <a:rPr lang="en-US" sz="1200" b="0" i="1" smtClean="0">
                        <a:latin typeface="Cambria Math" panose="02040503050406030204" pitchFamily="18" charset="0"/>
                      </a:rPr>
                      <m:t>𝑡</m:t>
                    </m:r>
                    <m:r>
                      <a:rPr lang="en-US" sz="1200" b="0" i="1" smtClean="0">
                        <a:latin typeface="Cambria Math" panose="02040503050406030204" pitchFamily="18" charset="0"/>
                      </a:rPr>
                      <m:t>)</m:t>
                    </m:r>
                  </m:oMath>
                </a14:m>
                <a:r>
                  <a:rPr lang="en-US" sz="1200" dirty="0"/>
                  <a:t> is the log activity of node j at the previous time point. </a:t>
                </a:r>
                <a14:m>
                  <m:oMath xmlns:m="http://schemas.openxmlformats.org/officeDocument/2006/math">
                    <m:r>
                      <a:rPr lang="en-US" sz="1200" i="1">
                        <a:latin typeface="Cambria Math" panose="02040503050406030204" pitchFamily="18" charset="0"/>
                      </a:rPr>
                      <m:t>𝑊</m:t>
                    </m:r>
                  </m:oMath>
                </a14:m>
                <a:r>
                  <a:rPr lang="en-US" sz="1200" dirty="0"/>
                  <a:t> is the link weight between node </a:t>
                </a:r>
                <a:r>
                  <a:rPr lang="en-US" sz="1200" dirty="0" err="1"/>
                  <a:t>i</a:t>
                </a:r>
                <a:r>
                  <a:rPr lang="en-US" sz="1200" dirty="0"/>
                  <a:t> and node j, and </a:t>
                </a:r>
                <a:r>
                  <a:rPr lang="el-GR" sz="1200" dirty="0"/>
                  <a:t>α</a:t>
                </a:r>
                <a:r>
                  <a:rPr lang="en-US" sz="1200" dirty="0"/>
                  <a:t> is a hyper parameter.</a:t>
                </a:r>
                <a:endParaRPr kumimoji="0" lang="en-US" sz="1200" b="0" i="0" u="none" strike="noStrike" cap="none" spc="0" normalizeH="0" baseline="0" dirty="0">
                  <a:ln>
                    <a:noFill/>
                  </a:ln>
                  <a:solidFill>
                    <a:srgbClr val="000000"/>
                  </a:solidFill>
                  <a:effectLst/>
                  <a:uFillTx/>
                  <a:sym typeface="Calibri"/>
                </a:endParaRPr>
              </a:p>
            </p:txBody>
          </p:sp>
        </mc:Choice>
        <mc:Fallback xmlns="">
          <p:sp>
            <p:nvSpPr>
              <p:cNvPr id="25" name="TextBox 24">
                <a:extLst>
                  <a:ext uri="{FF2B5EF4-FFF2-40B4-BE49-F238E27FC236}">
                    <a16:creationId xmlns:a16="http://schemas.microsoft.com/office/drawing/2014/main" id="{C1953413-DE35-4C40-BC36-69C949B6A429}"/>
                  </a:ext>
                </a:extLst>
              </p:cNvPr>
              <p:cNvSpPr txBox="1">
                <a:spLocks noRot="1" noChangeAspect="1" noMove="1" noResize="1" noEditPoints="1" noAdjustHandles="1" noChangeArrowheads="1" noChangeShapeType="1" noTextEdit="1"/>
              </p:cNvSpPr>
              <p:nvPr/>
            </p:nvSpPr>
            <p:spPr>
              <a:xfrm>
                <a:off x="506602" y="2844573"/>
                <a:ext cx="4358640" cy="845871"/>
              </a:xfrm>
              <a:prstGeom prst="rect">
                <a:avLst/>
              </a:prstGeom>
              <a:blipFill>
                <a:blip r:embed="rId7"/>
                <a:stretch>
                  <a:fillRect l="-872" b="-2941"/>
                </a:stretch>
              </a:blipFill>
              <a:ln w="12700" cap="flat">
                <a:noFill/>
                <a:miter lim="400000"/>
              </a:ln>
              <a:effectLst/>
            </p:spPr>
            <p:txBody>
              <a:bodyPr/>
              <a:lstStyle/>
              <a:p>
                <a:r>
                  <a:rPr lang="en-US">
                    <a:noFill/>
                  </a:rPr>
                  <a:t> </a:t>
                </a:r>
              </a:p>
            </p:txBody>
          </p:sp>
        </mc:Fallback>
      </mc:AlternateContent>
      <p:sp>
        <p:nvSpPr>
          <p:cNvPr id="21" name="Introduction"/>
          <p:cNvSpPr txBox="1"/>
          <p:nvPr/>
        </p:nvSpPr>
        <p:spPr>
          <a:xfrm>
            <a:off x="112351" y="59361"/>
            <a:ext cx="6706321" cy="461665"/>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sz="3600" b="1">
                <a:solidFill>
                  <a:srgbClr val="106BCE"/>
                </a:solidFill>
                <a:latin typeface="+mn-lt"/>
                <a:ea typeface="+mn-ea"/>
                <a:cs typeface="+mn-cs"/>
                <a:sym typeface="Helvetica"/>
              </a:defRPr>
            </a:lvl1pPr>
          </a:lstStyle>
          <a:p>
            <a:r>
              <a:rPr lang="en-US" sz="2400" dirty="0"/>
              <a:t>Topological Estimation of Network Attractors</a:t>
            </a:r>
          </a:p>
        </p:txBody>
      </p:sp>
      <p:sp>
        <p:nvSpPr>
          <p:cNvPr id="2" name="TextBox 1"/>
          <p:cNvSpPr txBox="1"/>
          <p:nvPr/>
        </p:nvSpPr>
        <p:spPr>
          <a:xfrm>
            <a:off x="327812" y="387221"/>
            <a:ext cx="2934832"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1" i="0" u="none" strike="noStrike" cap="none" spc="0" normalizeH="0" baseline="0" dirty="0">
                <a:ln>
                  <a:noFill/>
                </a:ln>
                <a:solidFill>
                  <a:srgbClr val="106BCE"/>
                </a:solidFill>
                <a:effectLst/>
                <a:uFillTx/>
                <a:latin typeface="+mj-lt"/>
                <a:ea typeface="+mj-ea"/>
                <a:cs typeface="+mj-cs"/>
                <a:sym typeface="Calibri"/>
              </a:rPr>
              <a:t>Signal Propagation</a:t>
            </a:r>
            <a:r>
              <a:rPr kumimoji="0" lang="en-US" sz="1800" b="1" i="0" u="none" strike="noStrike" cap="none" spc="0" normalizeH="0" dirty="0">
                <a:ln>
                  <a:noFill/>
                </a:ln>
                <a:solidFill>
                  <a:srgbClr val="106BCE"/>
                </a:solidFill>
                <a:effectLst/>
                <a:uFillTx/>
                <a:latin typeface="+mj-lt"/>
                <a:ea typeface="+mj-ea"/>
                <a:cs typeface="+mj-cs"/>
                <a:sym typeface="Calibri"/>
              </a:rPr>
              <a:t> Algorithm</a:t>
            </a:r>
            <a:endParaRPr kumimoji="0" lang="en-US" sz="1800" b="1" i="0" u="none" strike="noStrike" cap="none" spc="0" normalizeH="0" baseline="0" dirty="0">
              <a:ln>
                <a:noFill/>
              </a:ln>
              <a:solidFill>
                <a:srgbClr val="106BCE"/>
              </a:solidFill>
              <a:effectLst/>
              <a:uFillTx/>
              <a:latin typeface="+mj-lt"/>
              <a:ea typeface="+mj-ea"/>
              <a:cs typeface="+mj-cs"/>
              <a:sym typeface="Calibri"/>
            </a:endParaRPr>
          </a:p>
        </p:txBody>
      </p:sp>
      <p:pic>
        <p:nvPicPr>
          <p:cNvPr id="22" name="Picture 2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489917" y="834925"/>
            <a:ext cx="3316917" cy="2352062"/>
          </a:xfrm>
          <a:prstGeom prst="rect">
            <a:avLst/>
          </a:prstGeom>
        </p:spPr>
      </p:pic>
      <p:sp>
        <p:nvSpPr>
          <p:cNvPr id="40" name="AutoShape 2" descr="image.p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70" name="Group 69"/>
          <p:cNvGrpSpPr/>
          <p:nvPr/>
        </p:nvGrpSpPr>
        <p:grpSpPr>
          <a:xfrm>
            <a:off x="5601266" y="3748857"/>
            <a:ext cx="5775649" cy="2502603"/>
            <a:chOff x="5601266" y="3748857"/>
            <a:chExt cx="5775649" cy="2502603"/>
          </a:xfrm>
        </p:grpSpPr>
        <p:grpSp>
          <p:nvGrpSpPr>
            <p:cNvPr id="29" name="Group 28">
              <a:extLst>
                <a:ext uri="{FF2B5EF4-FFF2-40B4-BE49-F238E27FC236}">
                  <a16:creationId xmlns:a16="http://schemas.microsoft.com/office/drawing/2014/main" id="{03CCFFD9-97ED-CC4C-9F12-8E4AD862D30A}"/>
                </a:ext>
              </a:extLst>
            </p:cNvPr>
            <p:cNvGrpSpPr/>
            <p:nvPr/>
          </p:nvGrpSpPr>
          <p:grpSpPr>
            <a:xfrm>
              <a:off x="5601266" y="3748857"/>
              <a:ext cx="5775649" cy="2502603"/>
              <a:chOff x="72736" y="1197428"/>
              <a:chExt cx="12119264" cy="4463143"/>
            </a:xfrm>
          </p:grpSpPr>
          <p:pic>
            <p:nvPicPr>
              <p:cNvPr id="30" name="Picture 29">
                <a:extLst>
                  <a:ext uri="{FF2B5EF4-FFF2-40B4-BE49-F238E27FC236}">
                    <a16:creationId xmlns:a16="http://schemas.microsoft.com/office/drawing/2014/main" id="{E9DE4AEE-9D2B-724C-BB2D-484EFE662957}"/>
                  </a:ext>
                </a:extLst>
              </p:cNvPr>
              <p:cNvPicPr>
                <a:picLocks noChangeAspect="1"/>
              </p:cNvPicPr>
              <p:nvPr/>
            </p:nvPicPr>
            <p:blipFill rotWithShape="1">
              <a:blip r:embed="rId9"/>
              <a:srcRect l="3415"/>
              <a:stretch/>
            </p:blipFill>
            <p:spPr>
              <a:xfrm>
                <a:off x="416387" y="1197428"/>
                <a:ext cx="11775613" cy="4463143"/>
              </a:xfrm>
              <a:prstGeom prst="rect">
                <a:avLst/>
              </a:prstGeom>
            </p:spPr>
          </p:pic>
          <p:sp>
            <p:nvSpPr>
              <p:cNvPr id="31" name="Rectangle 30">
                <a:extLst>
                  <a:ext uri="{FF2B5EF4-FFF2-40B4-BE49-F238E27FC236}">
                    <a16:creationId xmlns:a16="http://schemas.microsoft.com/office/drawing/2014/main" id="{982A9F54-BEBA-7647-9D13-1157A9A95D14}"/>
                  </a:ext>
                </a:extLst>
              </p:cNvPr>
              <p:cNvSpPr/>
              <p:nvPr/>
            </p:nvSpPr>
            <p:spPr>
              <a:xfrm>
                <a:off x="72736" y="1267691"/>
                <a:ext cx="405246" cy="384464"/>
              </a:xfrm>
              <a:prstGeom prst="rect">
                <a:avLst/>
              </a:prstGeom>
              <a:solidFill>
                <a:srgbClr val="FFFFFF"/>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Calibri"/>
                </a:endParaRPr>
              </a:p>
            </p:txBody>
          </p:sp>
        </p:grpSp>
        <p:sp>
          <p:nvSpPr>
            <p:cNvPr id="69" name="Oval 68"/>
            <p:cNvSpPr/>
            <p:nvPr/>
          </p:nvSpPr>
          <p:spPr>
            <a:xfrm rot="2871994">
              <a:off x="5720609" y="4591502"/>
              <a:ext cx="854483" cy="472009"/>
            </a:xfrm>
            <a:prstGeom prst="ellipse">
              <a:avLst/>
            </a:prstGeom>
            <a:noFill/>
            <a:ln w="28575" cap="flat">
              <a:solidFill>
                <a:srgbClr val="FF0000"/>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Calibri"/>
              </a:endParaRPr>
            </a:p>
          </p:txBody>
        </p:sp>
      </p:grpSp>
      <p:grpSp>
        <p:nvGrpSpPr>
          <p:cNvPr id="16" name="Group 15">
            <a:extLst>
              <a:ext uri="{FF2B5EF4-FFF2-40B4-BE49-F238E27FC236}">
                <a16:creationId xmlns:a16="http://schemas.microsoft.com/office/drawing/2014/main" id="{066C287D-4AE6-9847-9A8E-35F99984FBFA}"/>
              </a:ext>
            </a:extLst>
          </p:cNvPr>
          <p:cNvGrpSpPr/>
          <p:nvPr/>
        </p:nvGrpSpPr>
        <p:grpSpPr>
          <a:xfrm>
            <a:off x="3024166" y="3674946"/>
            <a:ext cx="8685122" cy="3083729"/>
            <a:chOff x="3024166" y="3674946"/>
            <a:chExt cx="8685122" cy="3083729"/>
          </a:xfrm>
        </p:grpSpPr>
        <p:grpSp>
          <p:nvGrpSpPr>
            <p:cNvPr id="56" name="Group 55"/>
            <p:cNvGrpSpPr/>
            <p:nvPr/>
          </p:nvGrpSpPr>
          <p:grpSpPr>
            <a:xfrm>
              <a:off x="3024166" y="3674946"/>
              <a:ext cx="8685122" cy="3083729"/>
              <a:chOff x="104152" y="34465"/>
              <a:chExt cx="8685122" cy="3083729"/>
            </a:xfrm>
          </p:grpSpPr>
          <p:pic>
            <p:nvPicPr>
              <p:cNvPr id="57" name="Picture 56">
                <a:extLst>
                  <a:ext uri="{FF2B5EF4-FFF2-40B4-BE49-F238E27FC236}">
                    <a16:creationId xmlns:a16="http://schemas.microsoft.com/office/drawing/2014/main" id="{8954F13F-2C04-924E-9F2A-A5F9ED44D055}"/>
                  </a:ext>
                </a:extLst>
              </p:cNvPr>
              <p:cNvPicPr>
                <a:picLocks noChangeAspect="1"/>
              </p:cNvPicPr>
              <p:nvPr/>
            </p:nvPicPr>
            <p:blipFill rotWithShape="1">
              <a:blip r:embed="rId10">
                <a:extLst>
                  <a:ext uri="{28A0092B-C50C-407E-A947-70E740481C1C}">
                    <a14:useLocalDpi xmlns:a14="http://schemas.microsoft.com/office/drawing/2010/main" val="0"/>
                  </a:ext>
                </a:extLst>
              </a:blip>
              <a:srcRect r="79927"/>
              <a:stretch/>
            </p:blipFill>
            <p:spPr>
              <a:xfrm>
                <a:off x="104152" y="115272"/>
                <a:ext cx="2426397" cy="3002922"/>
              </a:xfrm>
              <a:prstGeom prst="rect">
                <a:avLst/>
              </a:prstGeom>
            </p:spPr>
          </p:pic>
          <p:pic>
            <p:nvPicPr>
              <p:cNvPr id="58" name="Picture 57">
                <a:extLst>
                  <a:ext uri="{FF2B5EF4-FFF2-40B4-BE49-F238E27FC236}">
                    <a16:creationId xmlns:a16="http://schemas.microsoft.com/office/drawing/2014/main" id="{8954F13F-2C04-924E-9F2A-A5F9ED44D055}"/>
                  </a:ext>
                </a:extLst>
              </p:cNvPr>
              <p:cNvPicPr>
                <a:picLocks noChangeAspect="1"/>
              </p:cNvPicPr>
              <p:nvPr/>
            </p:nvPicPr>
            <p:blipFill rotWithShape="1">
              <a:blip r:embed="rId10">
                <a:extLst>
                  <a:ext uri="{28A0092B-C50C-407E-A947-70E740481C1C}">
                    <a14:useLocalDpi xmlns:a14="http://schemas.microsoft.com/office/drawing/2010/main" val="0"/>
                  </a:ext>
                </a:extLst>
              </a:blip>
              <a:srcRect l="40374" r="40891"/>
              <a:stretch/>
            </p:blipFill>
            <p:spPr>
              <a:xfrm>
                <a:off x="3175986" y="84792"/>
                <a:ext cx="2264735" cy="3002922"/>
              </a:xfrm>
              <a:prstGeom prst="rect">
                <a:avLst/>
              </a:prstGeom>
            </p:spPr>
          </p:pic>
          <p:pic>
            <p:nvPicPr>
              <p:cNvPr id="59" name="Picture 58">
                <a:extLst>
                  <a:ext uri="{FF2B5EF4-FFF2-40B4-BE49-F238E27FC236}">
                    <a16:creationId xmlns:a16="http://schemas.microsoft.com/office/drawing/2014/main" id="{8954F13F-2C04-924E-9F2A-A5F9ED44D055}"/>
                  </a:ext>
                </a:extLst>
              </p:cNvPr>
              <p:cNvPicPr>
                <a:picLocks noChangeAspect="1"/>
              </p:cNvPicPr>
              <p:nvPr/>
            </p:nvPicPr>
            <p:blipFill rotWithShape="1">
              <a:blip r:embed="rId10">
                <a:extLst>
                  <a:ext uri="{28A0092B-C50C-407E-A947-70E740481C1C}">
                    <a14:useLocalDpi xmlns:a14="http://schemas.microsoft.com/office/drawing/2010/main" val="0"/>
                  </a:ext>
                </a:extLst>
              </a:blip>
              <a:srcRect l="79692"/>
              <a:stretch/>
            </p:blipFill>
            <p:spPr>
              <a:xfrm>
                <a:off x="6334524" y="34465"/>
                <a:ext cx="2454750" cy="3002922"/>
              </a:xfrm>
              <a:prstGeom prst="rect">
                <a:avLst/>
              </a:prstGeom>
            </p:spPr>
          </p:pic>
        </p:grpSp>
        <p:cxnSp>
          <p:nvCxnSpPr>
            <p:cNvPr id="108" name="Straight Arrow Connector 107"/>
            <p:cNvCxnSpPr>
              <a:cxnSpLocks/>
            </p:cNvCxnSpPr>
            <p:nvPr/>
          </p:nvCxnSpPr>
          <p:spPr>
            <a:xfrm flipV="1">
              <a:off x="5384912" y="5248678"/>
              <a:ext cx="878728" cy="1"/>
            </a:xfrm>
            <a:prstGeom prst="straightConnector1">
              <a:avLst/>
            </a:prstGeom>
            <a:ln w="47625" cap="rnd" cmpd="sng" algn="ctr">
              <a:solidFill>
                <a:schemeClr val="dk1"/>
              </a:solidFill>
              <a:prstDash val="sysDot"/>
              <a:miter lim="800000"/>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3" name="Straight Arrow Connector 32">
              <a:extLst>
                <a:ext uri="{FF2B5EF4-FFF2-40B4-BE49-F238E27FC236}">
                  <a16:creationId xmlns:a16="http://schemas.microsoft.com/office/drawing/2014/main" id="{6B7C75FD-4C63-E941-971F-B48FD087B0D4}"/>
                </a:ext>
              </a:extLst>
            </p:cNvPr>
            <p:cNvCxnSpPr>
              <a:cxnSpLocks/>
            </p:cNvCxnSpPr>
            <p:nvPr/>
          </p:nvCxnSpPr>
          <p:spPr>
            <a:xfrm>
              <a:off x="8397240" y="5250180"/>
              <a:ext cx="772160" cy="1"/>
            </a:xfrm>
            <a:prstGeom prst="straightConnector1">
              <a:avLst/>
            </a:prstGeom>
            <a:ln w="47625" cap="rnd" cmpd="sng" algn="ctr">
              <a:solidFill>
                <a:schemeClr val="dk1"/>
              </a:solidFill>
              <a:prstDash val="sysDot"/>
              <a:miter lim="800000"/>
              <a:headEnd type="none" w="med" len="med"/>
              <a:tailEnd type="none" w="med" len="med"/>
            </a:ln>
          </p:spPr>
          <p:style>
            <a:lnRef idx="0">
              <a:scrgbClr r="0" g="0" b="0"/>
            </a:lnRef>
            <a:fillRef idx="0">
              <a:scrgbClr r="0" g="0" b="0"/>
            </a:fillRef>
            <a:effectRef idx="0">
              <a:scrgbClr r="0" g="0" b="0"/>
            </a:effectRef>
            <a:fontRef idx="minor">
              <a:schemeClr val="tx1"/>
            </a:fontRef>
          </p:style>
        </p:cxnSp>
      </p:grpSp>
      <p:cxnSp>
        <p:nvCxnSpPr>
          <p:cNvPr id="32" name="Straight Arrow Connector 31"/>
          <p:cNvCxnSpPr>
            <a:cxnSpLocks/>
          </p:cNvCxnSpPr>
          <p:nvPr/>
        </p:nvCxnSpPr>
        <p:spPr>
          <a:xfrm>
            <a:off x="6858000" y="1394460"/>
            <a:ext cx="3093720" cy="2476500"/>
          </a:xfrm>
          <a:prstGeom prst="straightConnector1">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 name="Straight Arrow Connector 4"/>
          <p:cNvCxnSpPr>
            <a:cxnSpLocks/>
          </p:cNvCxnSpPr>
          <p:nvPr/>
        </p:nvCxnSpPr>
        <p:spPr>
          <a:xfrm flipH="1">
            <a:off x="4287521" y="2297430"/>
            <a:ext cx="2056129" cy="1705610"/>
          </a:xfrm>
          <a:prstGeom prst="straightConnector1">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3" name="Rectangle 2">
            <a:extLst>
              <a:ext uri="{FF2B5EF4-FFF2-40B4-BE49-F238E27FC236}">
                <a16:creationId xmlns:a16="http://schemas.microsoft.com/office/drawing/2014/main" id="{1821C10B-6710-0340-A33F-01944FCEB3D4}"/>
              </a:ext>
            </a:extLst>
          </p:cNvPr>
          <p:cNvSpPr/>
          <p:nvPr/>
        </p:nvSpPr>
        <p:spPr>
          <a:xfrm>
            <a:off x="261257" y="3907971"/>
            <a:ext cx="5127172" cy="1132115"/>
          </a:xfrm>
          <a:prstGeom prst="rect">
            <a:avLst/>
          </a:prstGeom>
          <a:solidFill>
            <a:srgbClr val="FFFFFF"/>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Calibri"/>
            </a:endParaRPr>
          </a:p>
        </p:txBody>
      </p:sp>
    </p:spTree>
    <p:extLst>
      <p:ext uri="{BB962C8B-B14F-4D97-AF65-F5344CB8AC3E}">
        <p14:creationId xmlns:p14="http://schemas.microsoft.com/office/powerpoint/2010/main" val="133158310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70"/>
                                        </p:tgtEl>
                                        <p:attrNameLst>
                                          <p:attrName>style.visibility</p:attrName>
                                        </p:attrNameLst>
                                      </p:cBhvr>
                                      <p:to>
                                        <p:strVal val="hidden"/>
                                      </p:to>
                                    </p:set>
                                  </p:childTnLst>
                                </p:cTn>
                              </p:par>
                              <p:par>
                                <p:cTn id="11" presetID="6" presetClass="emph" presetSubtype="0" fill="hold" nodeType="withEffect">
                                  <p:stCondLst>
                                    <p:cond delay="0"/>
                                  </p:stCondLst>
                                  <p:childTnLst>
                                    <p:animScale>
                                      <p:cBhvr>
                                        <p:cTn id="12" dur="500" fill="hold"/>
                                        <p:tgtEl>
                                          <p:spTgt spid="54"/>
                                        </p:tgtEl>
                                      </p:cBhvr>
                                      <p:by x="50000" y="50000"/>
                                    </p:animScale>
                                  </p:childTnLst>
                                </p:cTn>
                              </p:par>
                              <p:par>
                                <p:cTn id="13" presetID="6" presetClass="emph" presetSubtype="0" fill="hold" nodeType="withEffect">
                                  <p:stCondLst>
                                    <p:cond delay="0"/>
                                  </p:stCondLst>
                                  <p:childTnLst>
                                    <p:animScale>
                                      <p:cBhvr>
                                        <p:cTn id="14" dur="500" fill="hold"/>
                                        <p:tgtEl>
                                          <p:spTgt spid="24"/>
                                        </p:tgtEl>
                                      </p:cBhvr>
                                      <p:by x="50000" y="50000"/>
                                    </p:animScale>
                                  </p:childTnLst>
                                </p:cTn>
                              </p:par>
                              <p:par>
                                <p:cTn id="15" presetID="1" presetClass="exit" presetSubtype="0" fill="hold" nodeType="withEffect">
                                  <p:stCondLst>
                                    <p:cond delay="0"/>
                                  </p:stCondLst>
                                  <p:childTnLst>
                                    <p:set>
                                      <p:cBhvr>
                                        <p:cTn id="16" dur="1" fill="hold">
                                          <p:stCondLst>
                                            <p:cond delay="0"/>
                                          </p:stCondLst>
                                        </p:cTn>
                                        <p:tgtEl>
                                          <p:spTgt spid="23"/>
                                        </p:tgtEl>
                                        <p:attrNameLst>
                                          <p:attrName>style.visibility</p:attrName>
                                        </p:attrNameLst>
                                      </p:cBhvr>
                                      <p:to>
                                        <p:strVal val="hidden"/>
                                      </p:to>
                                    </p:set>
                                  </p:childTnLst>
                                </p:cTn>
                              </p:par>
                              <p:par>
                                <p:cTn id="17" presetID="10" presetClass="exit" presetSubtype="0" fill="hold" grpId="0" nodeType="withEffect">
                                  <p:stCondLst>
                                    <p:cond delay="0"/>
                                  </p:stCondLst>
                                  <p:childTnLst>
                                    <p:animEffect transition="out" filter="fade">
                                      <p:cBhvr>
                                        <p:cTn id="18" dur="250"/>
                                        <p:tgtEl>
                                          <p:spTgt spid="25"/>
                                        </p:tgtEl>
                                      </p:cBhvr>
                                    </p:animEffect>
                                    <p:set>
                                      <p:cBhvr>
                                        <p:cTn id="19" dur="1" fill="hold">
                                          <p:stCondLst>
                                            <p:cond delay="249"/>
                                          </p:stCondLst>
                                        </p:cTn>
                                        <p:tgtEl>
                                          <p:spTgt spid="25"/>
                                        </p:tgtEl>
                                        <p:attrNameLst>
                                          <p:attrName>style.visibility</p:attrName>
                                        </p:attrNameLst>
                                      </p:cBhvr>
                                      <p:to>
                                        <p:strVal val="hidden"/>
                                      </p:to>
                                    </p:set>
                                  </p:childTnLst>
                                </p:cTn>
                              </p:par>
                              <p:par>
                                <p:cTn id="20" presetID="0" presetClass="path" presetSubtype="0" accel="50000" decel="50000" fill="hold" nodeType="withEffect">
                                  <p:stCondLst>
                                    <p:cond delay="0"/>
                                  </p:stCondLst>
                                  <p:childTnLst>
                                    <p:animMotion origin="layout" path="M -0.02201 -0.01435 L -0.09323 -0.09884 " pathEditMode="relative" rAng="0" ptsTypes="AA">
                                      <p:cBhvr>
                                        <p:cTn id="21" dur="500" fill="hold"/>
                                        <p:tgtEl>
                                          <p:spTgt spid="54"/>
                                        </p:tgtEl>
                                        <p:attrNameLst>
                                          <p:attrName>ppt_x</p:attrName>
                                          <p:attrName>ppt_y</p:attrName>
                                        </p:attrNameLst>
                                      </p:cBhvr>
                                      <p:rCtr x="-3568" y="-4236"/>
                                    </p:animMotion>
                                  </p:childTnLst>
                                </p:cTn>
                              </p:par>
                              <p:par>
                                <p:cTn id="22" presetID="0" presetClass="path" presetSubtype="0" accel="50000" decel="50000" fill="hold" nodeType="withEffect">
                                  <p:stCondLst>
                                    <p:cond delay="0"/>
                                  </p:stCondLst>
                                  <p:childTnLst>
                                    <p:animMotion origin="layout" path="M -0.04101 -0.03288 L -0.08724 -0.31274 " pathEditMode="relative" rAng="0" ptsTypes="AA">
                                      <p:cBhvr>
                                        <p:cTn id="23" dur="500" fill="hold"/>
                                        <p:tgtEl>
                                          <p:spTgt spid="24"/>
                                        </p:tgtEl>
                                        <p:attrNameLst>
                                          <p:attrName>ppt_x</p:attrName>
                                          <p:attrName>ppt_y</p:attrName>
                                        </p:attrNameLst>
                                      </p:cBhvr>
                                      <p:rCtr x="-2318" y="-14005"/>
                                    </p:animMotion>
                                  </p:childTnLst>
                                </p:cTn>
                              </p:par>
                              <p:par>
                                <p:cTn id="24" presetID="10" presetClass="entr" presetSubtype="0" fill="hold" nodeType="withEffect">
                                  <p:stCondLst>
                                    <p:cond delay="0"/>
                                  </p:stCondLst>
                                  <p:childTnLst>
                                    <p:set>
                                      <p:cBhvr>
                                        <p:cTn id="25" dur="1" fill="hold">
                                          <p:stCondLst>
                                            <p:cond delay="0"/>
                                          </p:stCondLst>
                                        </p:cTn>
                                        <p:tgtEl>
                                          <p:spTgt spid="22"/>
                                        </p:tgtEl>
                                        <p:attrNameLst>
                                          <p:attrName>style.visibility</p:attrName>
                                        </p:attrNameLst>
                                      </p:cBhvr>
                                      <p:to>
                                        <p:strVal val="visible"/>
                                      </p:to>
                                    </p:set>
                                    <p:animEffect transition="in" filter="fade">
                                      <p:cBhvr>
                                        <p:cTn id="26" dur="500"/>
                                        <p:tgtEl>
                                          <p:spTgt spid="22"/>
                                        </p:tgtEl>
                                      </p:cBhvr>
                                    </p:animEffect>
                                  </p:childTnLst>
                                </p:cTn>
                              </p:par>
                              <p:par>
                                <p:cTn id="27" presetID="10" presetClass="entr" presetSubtype="0" fill="hold" nodeType="with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500"/>
                                        <p:tgtEl>
                                          <p:spTgt spid="16"/>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5"/>
                                        </p:tgtEl>
                                        <p:attrNameLst>
                                          <p:attrName>style.visibility</p:attrName>
                                        </p:attrNameLst>
                                      </p:cBhvr>
                                      <p:to>
                                        <p:strVal val="visible"/>
                                      </p:to>
                                    </p:set>
                                    <p:animEffect transition="in" filter="fade">
                                      <p:cBhvr>
                                        <p:cTn id="34" dur="500"/>
                                        <p:tgtEl>
                                          <p:spTgt spid="5"/>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32"/>
                                        </p:tgtEl>
                                        <p:attrNameLst>
                                          <p:attrName>style.visibility</p:attrName>
                                        </p:attrNameLst>
                                      </p:cBhvr>
                                      <p:to>
                                        <p:strVal val="visible"/>
                                      </p:to>
                                    </p:set>
                                    <p:animEffect transition="in" filter="fade">
                                      <p:cBhvr>
                                        <p:cTn id="39"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3" grpId="0" animBg="1"/>
    </p:bldLst>
  </p:timing>
</p:sld>
</file>

<file path=ppt/theme/theme1.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5B9BD5"/>
      </a:accent1>
      <a:accent2>
        <a:srgbClr val="ED7D31"/>
      </a:accent2>
      <a:accent3>
        <a:srgbClr val="A5A5A5"/>
      </a:accent3>
      <a:accent4>
        <a:srgbClr val="FFC000"/>
      </a:accent4>
      <a:accent5>
        <a:srgbClr val="4472C4"/>
      </a:accent5>
      <a:accent6>
        <a:srgbClr val="70AD47"/>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5B9BD5"/>
      </a:accent1>
      <a:accent2>
        <a:srgbClr val="ED7D31"/>
      </a:accent2>
      <a:accent3>
        <a:srgbClr val="A5A5A5"/>
      </a:accent3>
      <a:accent4>
        <a:srgbClr val="FFC000"/>
      </a:accent4>
      <a:accent5>
        <a:srgbClr val="4472C4"/>
      </a:accent5>
      <a:accent6>
        <a:srgbClr val="70AD47"/>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70833</TotalTime>
  <Words>3548</Words>
  <Application>Microsoft Macintosh PowerPoint</Application>
  <PresentationFormat>Widescreen</PresentationFormat>
  <Paragraphs>457</Paragraphs>
  <Slides>34</Slides>
  <Notes>12</Notes>
  <HiddenSlides>2</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34</vt:i4>
      </vt:variant>
    </vt:vector>
  </HeadingPairs>
  <TitlesOfParts>
    <vt:vector size="41" baseType="lpstr">
      <vt:lpstr>Arial</vt:lpstr>
      <vt:lpstr>Calibri</vt:lpstr>
      <vt:lpstr>Calibri Light</vt:lpstr>
      <vt:lpstr>Cambria Math</vt:lpstr>
      <vt:lpstr>Helvetica</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Signal Flow Analysis</vt:lpstr>
      <vt:lpstr>Key Excerpts from SFA paper</vt:lpstr>
      <vt:lpstr>Back in the Winter</vt:lpstr>
      <vt:lpstr>Today</vt:lpstr>
      <vt:lpstr>Today’s Question</vt:lpstr>
      <vt:lpstr>A very simple example</vt:lpstr>
      <vt:lpstr>PowerPoint Presentation</vt:lpstr>
      <vt:lpstr>A very simple example</vt:lpstr>
      <vt:lpstr>PowerPoint Presentation</vt:lpstr>
      <vt:lpstr>PowerPoint Presentation</vt:lpstr>
      <vt:lpstr>PowerPoint Presentation</vt:lpstr>
      <vt:lpstr>Results for 231vs10A</vt:lpstr>
      <vt:lpstr>Conclusions</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Reversion of Resistance to Cisplatin in a Triple Negative Breast Cancer Subtype</dc:title>
  <dc:creator>Marazzi,Lauren</dc:creator>
  <cp:lastModifiedBy>Microsoft Office User</cp:lastModifiedBy>
  <cp:revision>742</cp:revision>
  <dcterms:modified xsi:type="dcterms:W3CDTF">2020-04-05T21:43:21Z</dcterms:modified>
</cp:coreProperties>
</file>